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6858000" cy="9144000"/>
  <p:embeddedFontLst>
    <p:embeddedFont>
      <p:font typeface="Anonymous Pro" panose="020B0604020202020204" charset="0"/>
      <p:regular r:id="rId45"/>
    </p:embeddedFont>
    <p:embeddedFont>
      <p:font typeface="Arcade Gamer" panose="020B0604020202020204" charset="0"/>
      <p:regular r:id="rId46"/>
    </p:embeddedFont>
    <p:embeddedFont>
      <p:font typeface="Cy Grotesk Grand" panose="020B0604020202020204" charset="0"/>
      <p:regular r:id="rId47"/>
    </p:embeddedFont>
    <p:embeddedFont>
      <p:font typeface="Cy Grotesk Grand Bold" panose="020B0604020202020204" charset="0"/>
      <p:regular r:id="rId48"/>
    </p:embeddedFont>
    <p:embeddedFont>
      <p:font typeface="Cy Grotesk Grand Semi-Bold" panose="020B0604020202020204" charset="0"/>
      <p:regular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16C68A-259B-C789-B7EF-28A7D972CA59}" v="51" dt="2024-05-28T00:25:05.8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gif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app.powerbi.com/groups/me/reports/d1673bc8-4477-4db5-990d-49df3019a780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L6PDnXgApRw" TargetMode="Externa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6-wa-z6EIzU" TargetMode="External"/><Relationship Id="rId3" Type="http://schemas.openxmlformats.org/officeDocument/2006/relationships/image" Target="../media/image82.svg"/><Relationship Id="rId7" Type="http://schemas.openxmlformats.org/officeDocument/2006/relationships/image" Target="../media/image85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jpe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7.png"/><Relationship Id="rId7" Type="http://schemas.openxmlformats.org/officeDocument/2006/relationships/image" Target="../media/image5.png"/><Relationship Id="rId12" Type="http://schemas.openxmlformats.org/officeDocument/2006/relationships/image" Target="../media/image9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11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4.svg"/><Relationship Id="rId4" Type="http://schemas.openxmlformats.org/officeDocument/2006/relationships/image" Target="../media/image88.svg"/><Relationship Id="rId9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63.png"/><Relationship Id="rId3" Type="http://schemas.openxmlformats.org/officeDocument/2006/relationships/image" Target="../media/image52.png"/><Relationship Id="rId7" Type="http://schemas.openxmlformats.org/officeDocument/2006/relationships/image" Target="../media/image95.png"/><Relationship Id="rId12" Type="http://schemas.openxmlformats.org/officeDocument/2006/relationships/image" Target="../media/image6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53.svg"/><Relationship Id="rId9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7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2.png"/><Relationship Id="rId7" Type="http://schemas.openxmlformats.org/officeDocument/2006/relationships/image" Target="../media/image11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5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13.png"/><Relationship Id="rId7" Type="http://schemas.openxmlformats.org/officeDocument/2006/relationships/hyperlink" Target="https://youtu.be/3gEuK4ZQta4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youtu.be/3gEuK4ZQta4" TargetMode="Externa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1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5.png"/><Relationship Id="rId7" Type="http://schemas.openxmlformats.org/officeDocument/2006/relationships/image" Target="../media/image12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10" Type="http://schemas.openxmlformats.org/officeDocument/2006/relationships/image" Target="../media/image125.svg"/><Relationship Id="rId4" Type="http://schemas.openxmlformats.org/officeDocument/2006/relationships/image" Target="../media/image6.svg"/><Relationship Id="rId9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0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86742" y="-577216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25988" y="1028700"/>
            <a:ext cx="2433312" cy="606421"/>
          </a:xfrm>
          <a:custGeom>
            <a:avLst/>
            <a:gdLst/>
            <a:ahLst/>
            <a:cxnLst/>
            <a:rect l="l" t="t" r="r" b="b"/>
            <a:pathLst>
              <a:path w="2433312" h="606421">
                <a:moveTo>
                  <a:pt x="0" y="0"/>
                </a:moveTo>
                <a:lnTo>
                  <a:pt x="2433312" y="0"/>
                </a:lnTo>
                <a:lnTo>
                  <a:pt x="2433312" y="606421"/>
                </a:lnTo>
                <a:lnTo>
                  <a:pt x="0" y="606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5734170"/>
            <a:ext cx="5678917" cy="862005"/>
            <a:chOff x="0" y="0"/>
            <a:chExt cx="874898" cy="1328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74898" cy="132801"/>
            </a:xfrm>
            <a:custGeom>
              <a:avLst/>
              <a:gdLst/>
              <a:ahLst/>
              <a:cxnLst/>
              <a:rect l="l" t="t" r="r" b="b"/>
              <a:pathLst>
                <a:path w="874898" h="132801">
                  <a:moveTo>
                    <a:pt x="66401" y="0"/>
                  </a:moveTo>
                  <a:lnTo>
                    <a:pt x="808498" y="0"/>
                  </a:lnTo>
                  <a:cubicBezTo>
                    <a:pt x="845170" y="0"/>
                    <a:pt x="874898" y="29729"/>
                    <a:pt x="874898" y="66401"/>
                  </a:cubicBezTo>
                  <a:lnTo>
                    <a:pt x="874898" y="66401"/>
                  </a:lnTo>
                  <a:cubicBezTo>
                    <a:pt x="874898" y="84011"/>
                    <a:pt x="867902" y="100900"/>
                    <a:pt x="855450" y="113353"/>
                  </a:cubicBezTo>
                  <a:cubicBezTo>
                    <a:pt x="842997" y="125805"/>
                    <a:pt x="826108" y="132801"/>
                    <a:pt x="808498" y="132801"/>
                  </a:cubicBezTo>
                  <a:lnTo>
                    <a:pt x="66401" y="132801"/>
                  </a:lnTo>
                  <a:cubicBezTo>
                    <a:pt x="29729" y="132801"/>
                    <a:pt x="0" y="103073"/>
                    <a:pt x="0" y="66401"/>
                  </a:cubicBezTo>
                  <a:lnTo>
                    <a:pt x="0" y="66401"/>
                  </a:lnTo>
                  <a:cubicBezTo>
                    <a:pt x="0" y="29729"/>
                    <a:pt x="29729" y="0"/>
                    <a:pt x="66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FF12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74898" cy="151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600185" y="2102179"/>
            <a:ext cx="5405151" cy="6101692"/>
          </a:xfrm>
          <a:custGeom>
            <a:avLst/>
            <a:gdLst/>
            <a:ahLst/>
            <a:cxnLst/>
            <a:rect l="l" t="t" r="r" b="b"/>
            <a:pathLst>
              <a:path w="5405151" h="6101692">
                <a:moveTo>
                  <a:pt x="0" y="0"/>
                </a:moveTo>
                <a:lnTo>
                  <a:pt x="5405151" y="0"/>
                </a:lnTo>
                <a:lnTo>
                  <a:pt x="5405151" y="6101692"/>
                </a:lnTo>
                <a:lnTo>
                  <a:pt x="0" y="6101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00185" y="5893308"/>
            <a:ext cx="5513495" cy="2391478"/>
          </a:xfrm>
          <a:custGeom>
            <a:avLst/>
            <a:gdLst/>
            <a:ahLst/>
            <a:cxnLst/>
            <a:rect l="l" t="t" r="r" b="b"/>
            <a:pathLst>
              <a:path w="5513495" h="2391478">
                <a:moveTo>
                  <a:pt x="0" y="0"/>
                </a:moveTo>
                <a:lnTo>
                  <a:pt x="5513495" y="0"/>
                </a:lnTo>
                <a:lnTo>
                  <a:pt x="5513495" y="2391479"/>
                </a:lnTo>
                <a:lnTo>
                  <a:pt x="0" y="239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149386">
            <a:off x="12159555" y="6987601"/>
            <a:ext cx="954230" cy="62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4703" spc="-61">
                <a:solidFill>
                  <a:srgbClr val="000000"/>
                </a:solidFill>
                <a:latin typeface="Cy Grotesk Grand Bold"/>
              </a:rPr>
              <a:t>AI</a:t>
            </a:r>
          </a:p>
        </p:txBody>
      </p:sp>
      <p:sp>
        <p:nvSpPr>
          <p:cNvPr id="11" name="TextBox 11"/>
          <p:cNvSpPr txBox="1"/>
          <p:nvPr/>
        </p:nvSpPr>
        <p:spPr>
          <a:xfrm rot="-149386">
            <a:off x="13884492" y="6690568"/>
            <a:ext cx="3389841" cy="62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4703" spc="-61">
                <a:solidFill>
                  <a:srgbClr val="000000"/>
                </a:solidFill>
                <a:latin typeface="Cy Grotesk Grand Bold"/>
              </a:rPr>
              <a:t>SPORT</a:t>
            </a:r>
          </a:p>
        </p:txBody>
      </p:sp>
      <p:sp>
        <p:nvSpPr>
          <p:cNvPr id="12" name="TextBox 12"/>
          <p:cNvSpPr txBox="1"/>
          <p:nvPr/>
        </p:nvSpPr>
        <p:spPr>
          <a:xfrm rot="-532945">
            <a:off x="13211303" y="6852957"/>
            <a:ext cx="225025" cy="62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4703" spc="-61">
                <a:solidFill>
                  <a:srgbClr val="000000"/>
                </a:solidFill>
                <a:latin typeface="Cy Grotesk Grand Bold"/>
              </a:rPr>
              <a:t>-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600185" y="5798058"/>
            <a:ext cx="1551297" cy="956506"/>
          </a:xfrm>
          <a:custGeom>
            <a:avLst/>
            <a:gdLst/>
            <a:ahLst/>
            <a:cxnLst/>
            <a:rect l="l" t="t" r="r" b="b"/>
            <a:pathLst>
              <a:path w="1551297" h="956506">
                <a:moveTo>
                  <a:pt x="0" y="0"/>
                </a:moveTo>
                <a:lnTo>
                  <a:pt x="1551297" y="0"/>
                </a:lnTo>
                <a:lnTo>
                  <a:pt x="1551297" y="956506"/>
                </a:lnTo>
                <a:lnTo>
                  <a:pt x="0" y="9565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86393" r="-248427" b="-151520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4001704"/>
            <a:ext cx="9877544" cy="1541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82"/>
              </a:lnSpc>
            </a:pPr>
            <a:r>
              <a:rPr lang="en-US" sz="11582" spc="-150">
                <a:solidFill>
                  <a:srgbClr val="737373"/>
                </a:solidFill>
                <a:latin typeface="Cy Grotesk Grand Bold"/>
              </a:rPr>
              <a:t>AI-SPORT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9659" y="5988558"/>
            <a:ext cx="5674252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 spc="-32">
                <a:solidFill>
                  <a:srgbClr val="00FF12"/>
                </a:solidFill>
                <a:latin typeface="Arcade Gamer"/>
              </a:rPr>
              <a:t>DATA TO WIN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956450"/>
            <a:ext cx="9201535" cy="1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0"/>
              </a:lnSpc>
            </a:pPr>
            <a:r>
              <a:rPr lang="en-US" sz="2299" spc="-29">
                <a:solidFill>
                  <a:srgbClr val="E9E8E9"/>
                </a:solidFill>
                <a:latin typeface="Anonymous Pro"/>
              </a:rPr>
              <a:t>&gt;&gt;&gt; ANA CAROLINA LESSA, RM97498   (REPRESENTANTE)</a:t>
            </a:r>
          </a:p>
          <a:p>
            <a:pPr algn="l">
              <a:lnSpc>
                <a:spcPts val="2460"/>
              </a:lnSpc>
            </a:pPr>
            <a:r>
              <a:rPr lang="en-US" sz="2299" spc="-29">
                <a:solidFill>
                  <a:srgbClr val="E9E8E9"/>
                </a:solidFill>
                <a:latin typeface="Anonymous Pro"/>
              </a:rPr>
              <a:t>&gt;&gt;&gt; IAGO RODRIGUES DA SILVA, RM97053</a:t>
            </a:r>
          </a:p>
          <a:p>
            <a:pPr algn="l">
              <a:lnSpc>
                <a:spcPts val="2460"/>
              </a:lnSpc>
            </a:pPr>
            <a:r>
              <a:rPr lang="en-US" sz="2299" spc="-29">
                <a:solidFill>
                  <a:srgbClr val="E9E8E9"/>
                </a:solidFill>
                <a:latin typeface="Anonymous Pro"/>
              </a:rPr>
              <a:t>&gt;&gt;&gt; MAGDA GOMES BEZERRA, RM96389</a:t>
            </a:r>
          </a:p>
          <a:p>
            <a:pPr algn="l">
              <a:lnSpc>
                <a:spcPts val="2460"/>
              </a:lnSpc>
            </a:pPr>
            <a:r>
              <a:rPr lang="en-US" sz="2299" spc="-29">
                <a:solidFill>
                  <a:srgbClr val="E9E8E9"/>
                </a:solidFill>
                <a:latin typeface="Anonymous Pro"/>
              </a:rPr>
              <a:t>&gt;&gt;&gt; NATHALIA MARQUES LIMA, RM94509</a:t>
            </a:r>
          </a:p>
          <a:p>
            <a:pPr algn="l">
              <a:lnSpc>
                <a:spcPts val="2460"/>
              </a:lnSpc>
            </a:pPr>
            <a:r>
              <a:rPr lang="en-US" sz="2299" spc="-29">
                <a:solidFill>
                  <a:srgbClr val="E9E8E9"/>
                </a:solidFill>
                <a:latin typeface="Anonymous Pro"/>
              </a:rPr>
              <a:t>&gt;&gt;&gt; RAFAEL DE CAMPOS, RM93656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48585" y="2901689"/>
            <a:ext cx="7005435" cy="4864622"/>
            <a:chOff x="0" y="0"/>
            <a:chExt cx="1845053" cy="12812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5053" cy="1281217"/>
            </a:xfrm>
            <a:custGeom>
              <a:avLst/>
              <a:gdLst/>
              <a:ahLst/>
              <a:cxnLst/>
              <a:rect l="l" t="t" r="r" b="b"/>
              <a:pathLst>
                <a:path w="1845053" h="1281217">
                  <a:moveTo>
                    <a:pt x="56362" y="0"/>
                  </a:moveTo>
                  <a:lnTo>
                    <a:pt x="1788691" y="0"/>
                  </a:lnTo>
                  <a:cubicBezTo>
                    <a:pt x="1803639" y="0"/>
                    <a:pt x="1817975" y="5938"/>
                    <a:pt x="1828545" y="16508"/>
                  </a:cubicBezTo>
                  <a:cubicBezTo>
                    <a:pt x="1839115" y="27078"/>
                    <a:pt x="1845053" y="41414"/>
                    <a:pt x="1845053" y="56362"/>
                  </a:cubicBezTo>
                  <a:lnTo>
                    <a:pt x="1845053" y="1224856"/>
                  </a:lnTo>
                  <a:cubicBezTo>
                    <a:pt x="1845053" y="1239804"/>
                    <a:pt x="1839115" y="1254139"/>
                    <a:pt x="1828545" y="1264709"/>
                  </a:cubicBezTo>
                  <a:cubicBezTo>
                    <a:pt x="1817975" y="1275279"/>
                    <a:pt x="1803639" y="1281217"/>
                    <a:pt x="1788691" y="1281217"/>
                  </a:cubicBezTo>
                  <a:lnTo>
                    <a:pt x="56362" y="1281217"/>
                  </a:lnTo>
                  <a:cubicBezTo>
                    <a:pt x="41414" y="1281217"/>
                    <a:pt x="27078" y="1275279"/>
                    <a:pt x="16508" y="1264709"/>
                  </a:cubicBezTo>
                  <a:cubicBezTo>
                    <a:pt x="5938" y="1254139"/>
                    <a:pt x="0" y="1239804"/>
                    <a:pt x="0" y="1224856"/>
                  </a:cubicBezTo>
                  <a:lnTo>
                    <a:pt x="0" y="56362"/>
                  </a:lnTo>
                  <a:cubicBezTo>
                    <a:pt x="0" y="41414"/>
                    <a:pt x="5938" y="27078"/>
                    <a:pt x="16508" y="16508"/>
                  </a:cubicBezTo>
                  <a:cubicBezTo>
                    <a:pt x="27078" y="5938"/>
                    <a:pt x="41414" y="0"/>
                    <a:pt x="5636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45053" cy="131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821221" y="3981297"/>
            <a:ext cx="5036389" cy="4784569"/>
          </a:xfrm>
          <a:custGeom>
            <a:avLst/>
            <a:gdLst/>
            <a:ahLst/>
            <a:cxnLst/>
            <a:rect l="l" t="t" r="r" b="b"/>
            <a:pathLst>
              <a:path w="5036389" h="4784569">
                <a:moveTo>
                  <a:pt x="0" y="0"/>
                </a:moveTo>
                <a:lnTo>
                  <a:pt x="5036388" y="0"/>
                </a:lnTo>
                <a:lnTo>
                  <a:pt x="5036388" y="4784569"/>
                </a:lnTo>
                <a:lnTo>
                  <a:pt x="0" y="4784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33980" y="2901689"/>
            <a:ext cx="7005435" cy="4864622"/>
            <a:chOff x="0" y="0"/>
            <a:chExt cx="1845053" cy="12812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45053" cy="1281217"/>
            </a:xfrm>
            <a:custGeom>
              <a:avLst/>
              <a:gdLst/>
              <a:ahLst/>
              <a:cxnLst/>
              <a:rect l="l" t="t" r="r" b="b"/>
              <a:pathLst>
                <a:path w="1845053" h="1281217">
                  <a:moveTo>
                    <a:pt x="56362" y="0"/>
                  </a:moveTo>
                  <a:lnTo>
                    <a:pt x="1788691" y="0"/>
                  </a:lnTo>
                  <a:cubicBezTo>
                    <a:pt x="1803639" y="0"/>
                    <a:pt x="1817975" y="5938"/>
                    <a:pt x="1828545" y="16508"/>
                  </a:cubicBezTo>
                  <a:cubicBezTo>
                    <a:pt x="1839115" y="27078"/>
                    <a:pt x="1845053" y="41414"/>
                    <a:pt x="1845053" y="56362"/>
                  </a:cubicBezTo>
                  <a:lnTo>
                    <a:pt x="1845053" y="1224856"/>
                  </a:lnTo>
                  <a:cubicBezTo>
                    <a:pt x="1845053" y="1239804"/>
                    <a:pt x="1839115" y="1254139"/>
                    <a:pt x="1828545" y="1264709"/>
                  </a:cubicBezTo>
                  <a:cubicBezTo>
                    <a:pt x="1817975" y="1275279"/>
                    <a:pt x="1803639" y="1281217"/>
                    <a:pt x="1788691" y="1281217"/>
                  </a:cubicBezTo>
                  <a:lnTo>
                    <a:pt x="56362" y="1281217"/>
                  </a:lnTo>
                  <a:cubicBezTo>
                    <a:pt x="41414" y="1281217"/>
                    <a:pt x="27078" y="1275279"/>
                    <a:pt x="16508" y="1264709"/>
                  </a:cubicBezTo>
                  <a:cubicBezTo>
                    <a:pt x="5938" y="1254139"/>
                    <a:pt x="0" y="1239804"/>
                    <a:pt x="0" y="1224856"/>
                  </a:cubicBezTo>
                  <a:lnTo>
                    <a:pt x="0" y="56362"/>
                  </a:lnTo>
                  <a:cubicBezTo>
                    <a:pt x="0" y="41414"/>
                    <a:pt x="5938" y="27078"/>
                    <a:pt x="16508" y="16508"/>
                  </a:cubicBezTo>
                  <a:cubicBezTo>
                    <a:pt x="27078" y="5938"/>
                    <a:pt x="41414" y="0"/>
                    <a:pt x="5636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45053" cy="131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720415" y="2901689"/>
            <a:ext cx="7005435" cy="4864622"/>
            <a:chOff x="0" y="0"/>
            <a:chExt cx="1845053" cy="12812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5053" cy="1281217"/>
            </a:xfrm>
            <a:custGeom>
              <a:avLst/>
              <a:gdLst/>
              <a:ahLst/>
              <a:cxnLst/>
              <a:rect l="l" t="t" r="r" b="b"/>
              <a:pathLst>
                <a:path w="1845053" h="1281217">
                  <a:moveTo>
                    <a:pt x="56362" y="0"/>
                  </a:moveTo>
                  <a:lnTo>
                    <a:pt x="1788691" y="0"/>
                  </a:lnTo>
                  <a:cubicBezTo>
                    <a:pt x="1803639" y="0"/>
                    <a:pt x="1817975" y="5938"/>
                    <a:pt x="1828545" y="16508"/>
                  </a:cubicBezTo>
                  <a:cubicBezTo>
                    <a:pt x="1839115" y="27078"/>
                    <a:pt x="1845053" y="41414"/>
                    <a:pt x="1845053" y="56362"/>
                  </a:cubicBezTo>
                  <a:lnTo>
                    <a:pt x="1845053" y="1224856"/>
                  </a:lnTo>
                  <a:cubicBezTo>
                    <a:pt x="1845053" y="1239804"/>
                    <a:pt x="1839115" y="1254139"/>
                    <a:pt x="1828545" y="1264709"/>
                  </a:cubicBezTo>
                  <a:cubicBezTo>
                    <a:pt x="1817975" y="1275279"/>
                    <a:pt x="1803639" y="1281217"/>
                    <a:pt x="1788691" y="1281217"/>
                  </a:cubicBezTo>
                  <a:lnTo>
                    <a:pt x="56362" y="1281217"/>
                  </a:lnTo>
                  <a:cubicBezTo>
                    <a:pt x="41414" y="1281217"/>
                    <a:pt x="27078" y="1275279"/>
                    <a:pt x="16508" y="1264709"/>
                  </a:cubicBezTo>
                  <a:cubicBezTo>
                    <a:pt x="5938" y="1254139"/>
                    <a:pt x="0" y="1239804"/>
                    <a:pt x="0" y="1224856"/>
                  </a:cubicBezTo>
                  <a:lnTo>
                    <a:pt x="0" y="56362"/>
                  </a:lnTo>
                  <a:cubicBezTo>
                    <a:pt x="0" y="41414"/>
                    <a:pt x="5938" y="27078"/>
                    <a:pt x="16508" y="16508"/>
                  </a:cubicBezTo>
                  <a:cubicBezTo>
                    <a:pt x="27078" y="5938"/>
                    <a:pt x="41414" y="0"/>
                    <a:pt x="563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45053" cy="131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5437850" y="2901689"/>
            <a:ext cx="7005435" cy="4864622"/>
            <a:chOff x="0" y="0"/>
            <a:chExt cx="1845053" cy="128121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45053" cy="1281217"/>
            </a:xfrm>
            <a:custGeom>
              <a:avLst/>
              <a:gdLst/>
              <a:ahLst/>
              <a:cxnLst/>
              <a:rect l="l" t="t" r="r" b="b"/>
              <a:pathLst>
                <a:path w="1845053" h="1281217">
                  <a:moveTo>
                    <a:pt x="56362" y="0"/>
                  </a:moveTo>
                  <a:lnTo>
                    <a:pt x="1788691" y="0"/>
                  </a:lnTo>
                  <a:cubicBezTo>
                    <a:pt x="1803639" y="0"/>
                    <a:pt x="1817975" y="5938"/>
                    <a:pt x="1828545" y="16508"/>
                  </a:cubicBezTo>
                  <a:cubicBezTo>
                    <a:pt x="1839115" y="27078"/>
                    <a:pt x="1845053" y="41414"/>
                    <a:pt x="1845053" y="56362"/>
                  </a:cubicBezTo>
                  <a:lnTo>
                    <a:pt x="1845053" y="1224856"/>
                  </a:lnTo>
                  <a:cubicBezTo>
                    <a:pt x="1845053" y="1239804"/>
                    <a:pt x="1839115" y="1254139"/>
                    <a:pt x="1828545" y="1264709"/>
                  </a:cubicBezTo>
                  <a:cubicBezTo>
                    <a:pt x="1817975" y="1275279"/>
                    <a:pt x="1803639" y="1281217"/>
                    <a:pt x="1788691" y="1281217"/>
                  </a:cubicBezTo>
                  <a:lnTo>
                    <a:pt x="56362" y="1281217"/>
                  </a:lnTo>
                  <a:cubicBezTo>
                    <a:pt x="41414" y="1281217"/>
                    <a:pt x="27078" y="1275279"/>
                    <a:pt x="16508" y="1264709"/>
                  </a:cubicBezTo>
                  <a:cubicBezTo>
                    <a:pt x="5938" y="1254139"/>
                    <a:pt x="0" y="1239804"/>
                    <a:pt x="0" y="1224856"/>
                  </a:cubicBezTo>
                  <a:lnTo>
                    <a:pt x="0" y="56362"/>
                  </a:lnTo>
                  <a:cubicBezTo>
                    <a:pt x="0" y="41414"/>
                    <a:pt x="5938" y="27078"/>
                    <a:pt x="16508" y="16508"/>
                  </a:cubicBezTo>
                  <a:cubicBezTo>
                    <a:pt x="27078" y="5938"/>
                    <a:pt x="41414" y="0"/>
                    <a:pt x="56362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45053" cy="13193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290877" y="3289525"/>
            <a:ext cx="1814007" cy="2044475"/>
          </a:xfrm>
          <a:custGeom>
            <a:avLst/>
            <a:gdLst/>
            <a:ahLst/>
            <a:cxnLst/>
            <a:rect l="l" t="t" r="r" b="b"/>
            <a:pathLst>
              <a:path w="1814007" h="2044475">
                <a:moveTo>
                  <a:pt x="0" y="0"/>
                </a:moveTo>
                <a:lnTo>
                  <a:pt x="1814007" y="0"/>
                </a:lnTo>
                <a:lnTo>
                  <a:pt x="1814007" y="2044475"/>
                </a:lnTo>
                <a:lnTo>
                  <a:pt x="0" y="2044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468953" y="3289525"/>
            <a:ext cx="2231351" cy="2044475"/>
          </a:xfrm>
          <a:custGeom>
            <a:avLst/>
            <a:gdLst/>
            <a:ahLst/>
            <a:cxnLst/>
            <a:rect l="l" t="t" r="r" b="b"/>
            <a:pathLst>
              <a:path w="2231351" h="2044475">
                <a:moveTo>
                  <a:pt x="0" y="0"/>
                </a:moveTo>
                <a:lnTo>
                  <a:pt x="2231350" y="0"/>
                </a:lnTo>
                <a:lnTo>
                  <a:pt x="2231350" y="2044475"/>
                </a:lnTo>
                <a:lnTo>
                  <a:pt x="0" y="2044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69527" y="3289525"/>
            <a:ext cx="2734341" cy="2044475"/>
          </a:xfrm>
          <a:custGeom>
            <a:avLst/>
            <a:gdLst/>
            <a:ahLst/>
            <a:cxnLst/>
            <a:rect l="l" t="t" r="r" b="b"/>
            <a:pathLst>
              <a:path w="2734341" h="2044475">
                <a:moveTo>
                  <a:pt x="0" y="0"/>
                </a:moveTo>
                <a:lnTo>
                  <a:pt x="2734341" y="0"/>
                </a:lnTo>
                <a:lnTo>
                  <a:pt x="2734341" y="2044475"/>
                </a:lnTo>
                <a:lnTo>
                  <a:pt x="0" y="20444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189" b="-16553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335020" y="5371456"/>
            <a:ext cx="7004395" cy="112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6"/>
              </a:lnSpc>
            </a:pPr>
            <a:r>
              <a:rPr lang="en-US" sz="6283">
                <a:solidFill>
                  <a:srgbClr val="000000"/>
                </a:solidFill>
                <a:latin typeface="Arcade Gamer"/>
              </a:rPr>
              <a:t>PROTOCOLO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81251" y="6500770"/>
            <a:ext cx="4199469" cy="42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465">
                <a:solidFill>
                  <a:srgbClr val="000000"/>
                </a:solidFill>
                <a:latin typeface="Cy Grotesk Grand"/>
              </a:rPr>
              <a:t>websocket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96689" y="971550"/>
            <a:ext cx="2962611" cy="86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y Grotesk Grand Bold"/>
              </a:rPr>
              <a:t>ESTRATÉGIA TÉCNICA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48585" y="5371456"/>
            <a:ext cx="7005435" cy="112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6"/>
              </a:lnSpc>
            </a:pPr>
            <a:r>
              <a:rPr lang="en-US" sz="6283">
                <a:solidFill>
                  <a:srgbClr val="2BFF00"/>
                </a:solidFill>
                <a:latin typeface="Arcade Gamer"/>
              </a:rPr>
              <a:t>LINGUAGENS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95856" y="6500770"/>
            <a:ext cx="4199469" cy="424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</a:pPr>
            <a:r>
              <a:rPr lang="en-US" sz="2465">
                <a:solidFill>
                  <a:srgbClr val="2BFF00"/>
                </a:solidFill>
                <a:latin typeface="Cy Grotesk Grand"/>
              </a:rPr>
              <a:t>node.js e react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971550"/>
            <a:ext cx="3310883" cy="86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y Grotesk Grand"/>
              </a:rPr>
              <a:t>CONTRUINDO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Cy Grotesk Grand"/>
              </a:rPr>
              <a:t>o nosso mvp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9742" y="-577216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14403" y="112395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49198" y="6536678"/>
            <a:ext cx="1010866" cy="101086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1668" y="7547544"/>
            <a:ext cx="1010866" cy="2065774"/>
            <a:chOff x="0" y="0"/>
            <a:chExt cx="812800" cy="16610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661013"/>
            </a:xfrm>
            <a:custGeom>
              <a:avLst/>
              <a:gdLst/>
              <a:ahLst/>
              <a:cxnLst/>
              <a:rect l="l" t="t" r="r" b="b"/>
              <a:pathLst>
                <a:path w="812800" h="1661013">
                  <a:moveTo>
                    <a:pt x="0" y="0"/>
                  </a:moveTo>
                  <a:lnTo>
                    <a:pt x="812800" y="0"/>
                  </a:lnTo>
                  <a:lnTo>
                    <a:pt x="812800" y="1661013"/>
                  </a:lnTo>
                  <a:lnTo>
                    <a:pt x="0" y="1661013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1680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72534" y="6536678"/>
            <a:ext cx="1010866" cy="10108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72534" y="9613318"/>
            <a:ext cx="1010866" cy="101086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49198" y="9613318"/>
            <a:ext cx="1010866" cy="10108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8700" y="1781109"/>
            <a:ext cx="11099220" cy="8094427"/>
          </a:xfrm>
          <a:custGeom>
            <a:avLst/>
            <a:gdLst/>
            <a:ahLst/>
            <a:cxnLst/>
            <a:rect l="l" t="t" r="r" b="b"/>
            <a:pathLst>
              <a:path w="11099220" h="8094427">
                <a:moveTo>
                  <a:pt x="0" y="0"/>
                </a:moveTo>
                <a:lnTo>
                  <a:pt x="11099220" y="0"/>
                </a:lnTo>
                <a:lnTo>
                  <a:pt x="11099220" y="8094427"/>
                </a:lnTo>
                <a:lnTo>
                  <a:pt x="0" y="8094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789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981075"/>
            <a:ext cx="9832136" cy="80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spc="-64">
                <a:solidFill>
                  <a:srgbClr val="00FF12"/>
                </a:solidFill>
                <a:latin typeface="Arcade Gamer"/>
              </a:rPr>
              <a:t>JAVASCRIPT - BACKEND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46680" y="2923253"/>
            <a:ext cx="4888870" cy="5670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2100" spc="63">
                <a:solidFill>
                  <a:srgbClr val="FFFFFF"/>
                </a:solidFill>
                <a:latin typeface="Cy Grotesk Grand Bold"/>
              </a:rPr>
              <a:t>Utilizaremos Node.js com Express no Back-end para:</a:t>
            </a:r>
          </a:p>
          <a:p>
            <a:pPr algn="l">
              <a:lnSpc>
                <a:spcPts val="2646"/>
              </a:lnSpc>
            </a:pPr>
            <a:endParaRPr lang="en-US" sz="2100" spc="63">
              <a:solidFill>
                <a:srgbClr val="FFFFFF"/>
              </a:solidFill>
              <a:latin typeface="Cy Grotesk Grand Bold"/>
            </a:endParaRPr>
          </a:p>
          <a:p>
            <a:pPr marL="453390" lvl="1" indent="-226695" algn="l">
              <a:lnSpc>
                <a:spcPts val="2646"/>
              </a:lnSpc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Cy Grotesk Grand"/>
              </a:rPr>
              <a:t>Definir a API com o Servidor</a:t>
            </a:r>
          </a:p>
          <a:p>
            <a:pPr algn="l">
              <a:lnSpc>
                <a:spcPts val="2646"/>
              </a:lnSpc>
            </a:pPr>
            <a:endParaRPr lang="en-US" sz="2100" spc="63">
              <a:solidFill>
                <a:srgbClr val="FFFFFF"/>
              </a:solidFill>
              <a:latin typeface="Cy Grotesk Grand"/>
            </a:endParaRPr>
          </a:p>
          <a:p>
            <a:pPr marL="453390" lvl="1" indent="-226695" algn="l">
              <a:lnSpc>
                <a:spcPts val="2646"/>
              </a:lnSpc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Cy Grotesk Grand"/>
              </a:rPr>
              <a:t>Configurar o servidor e define os middlewares necessários (CORS e body-parser)</a:t>
            </a:r>
          </a:p>
          <a:p>
            <a:pPr algn="l">
              <a:lnSpc>
                <a:spcPts val="2646"/>
              </a:lnSpc>
            </a:pPr>
            <a:endParaRPr lang="en-US" sz="2100" spc="63">
              <a:solidFill>
                <a:srgbClr val="FFFFFF"/>
              </a:solidFill>
              <a:latin typeface="Cy Grotesk Grand"/>
            </a:endParaRPr>
          </a:p>
          <a:p>
            <a:pPr marL="453390" lvl="1" indent="-226695" algn="l">
              <a:lnSpc>
                <a:spcPts val="2646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Cy Grotesk Grand"/>
              </a:rPr>
              <a:t>Definir rotas para obter e adicionar usuários (/api/users), com lógica semelhante para equipes e jogos.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1744522"/>
            <a:ext cx="11106756" cy="8154829"/>
            <a:chOff x="0" y="0"/>
            <a:chExt cx="2925236" cy="214777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925236" cy="2147774"/>
            </a:xfrm>
            <a:custGeom>
              <a:avLst/>
              <a:gdLst/>
              <a:ahLst/>
              <a:cxnLst/>
              <a:rect l="l" t="t" r="r" b="b"/>
              <a:pathLst>
                <a:path w="2925236" h="2147774">
                  <a:moveTo>
                    <a:pt x="0" y="0"/>
                  </a:moveTo>
                  <a:lnTo>
                    <a:pt x="2925236" y="0"/>
                  </a:lnTo>
                  <a:lnTo>
                    <a:pt x="2925236" y="2147774"/>
                  </a:lnTo>
                  <a:lnTo>
                    <a:pt x="0" y="2147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9E8E9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925236" cy="2166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9742" y="-577216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14403" y="112395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49198" y="6536678"/>
            <a:ext cx="1010866" cy="101086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61668" y="7547544"/>
            <a:ext cx="1010866" cy="2065774"/>
            <a:chOff x="0" y="0"/>
            <a:chExt cx="812800" cy="16610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661013"/>
            </a:xfrm>
            <a:custGeom>
              <a:avLst/>
              <a:gdLst/>
              <a:ahLst/>
              <a:cxnLst/>
              <a:rect l="l" t="t" r="r" b="b"/>
              <a:pathLst>
                <a:path w="812800" h="1661013">
                  <a:moveTo>
                    <a:pt x="0" y="0"/>
                  </a:moveTo>
                  <a:lnTo>
                    <a:pt x="812800" y="0"/>
                  </a:lnTo>
                  <a:lnTo>
                    <a:pt x="812800" y="1661013"/>
                  </a:lnTo>
                  <a:lnTo>
                    <a:pt x="0" y="1661013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1680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72534" y="6536678"/>
            <a:ext cx="1010866" cy="10108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72534" y="9613318"/>
            <a:ext cx="1010866" cy="101086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49198" y="9613318"/>
            <a:ext cx="1010866" cy="10108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8700" y="1798995"/>
            <a:ext cx="11106756" cy="8100355"/>
          </a:xfrm>
          <a:custGeom>
            <a:avLst/>
            <a:gdLst/>
            <a:ahLst/>
            <a:cxnLst/>
            <a:rect l="l" t="t" r="r" b="b"/>
            <a:pathLst>
              <a:path w="11106756" h="8100355">
                <a:moveTo>
                  <a:pt x="0" y="0"/>
                </a:moveTo>
                <a:lnTo>
                  <a:pt x="11106756" y="0"/>
                </a:lnTo>
                <a:lnTo>
                  <a:pt x="11106756" y="8100355"/>
                </a:lnTo>
                <a:lnTo>
                  <a:pt x="0" y="8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28700" y="1744522"/>
            <a:ext cx="11106756" cy="8154829"/>
            <a:chOff x="0" y="0"/>
            <a:chExt cx="2925236" cy="21477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925236" cy="2147774"/>
            </a:xfrm>
            <a:custGeom>
              <a:avLst/>
              <a:gdLst/>
              <a:ahLst/>
              <a:cxnLst/>
              <a:rect l="l" t="t" r="r" b="b"/>
              <a:pathLst>
                <a:path w="2925236" h="2147774">
                  <a:moveTo>
                    <a:pt x="0" y="0"/>
                  </a:moveTo>
                  <a:lnTo>
                    <a:pt x="2925236" y="0"/>
                  </a:lnTo>
                  <a:lnTo>
                    <a:pt x="2925236" y="2147774"/>
                  </a:lnTo>
                  <a:lnTo>
                    <a:pt x="0" y="21477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9E8E9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2925236" cy="2166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28700" y="981075"/>
            <a:ext cx="10794825" cy="800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4999" spc="-64">
                <a:solidFill>
                  <a:srgbClr val="00FF12"/>
                </a:solidFill>
                <a:latin typeface="Arcade Gamer"/>
              </a:rPr>
              <a:t>JAVASCRIPT - FRONTEND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75298" y="2923253"/>
            <a:ext cx="4860252" cy="5337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sz="2100" spc="63">
                <a:solidFill>
                  <a:srgbClr val="FFFFFF"/>
                </a:solidFill>
                <a:latin typeface="Cy Grotesk Grand Bold"/>
              </a:rPr>
              <a:t> Utilizaremos React no Front-end para:</a:t>
            </a:r>
          </a:p>
          <a:p>
            <a:pPr algn="l">
              <a:lnSpc>
                <a:spcPts val="2646"/>
              </a:lnSpc>
            </a:pPr>
            <a:endParaRPr lang="en-US" sz="2100" spc="63">
              <a:solidFill>
                <a:srgbClr val="FFFFFF"/>
              </a:solidFill>
              <a:latin typeface="Cy Grotesk Grand Bold"/>
            </a:endParaRPr>
          </a:p>
          <a:p>
            <a:pPr marL="453390" lvl="1" indent="-226695" algn="l">
              <a:lnSpc>
                <a:spcPts val="2646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Cy Grotesk Grand"/>
              </a:rPr>
              <a:t>Carregar os dados de usuários, equipes e jogos ao montar o componente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endParaRPr lang="en-US" sz="2100" spc="63">
              <a:solidFill>
                <a:srgbClr val="FFFFFF"/>
              </a:solidFill>
              <a:latin typeface="Cy Grotesk Grand"/>
            </a:endParaRPr>
          </a:p>
          <a:p>
            <a:pPr marL="453390" lvl="1" indent="-226695" algn="l">
              <a:lnSpc>
                <a:spcPts val="2646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Cy Grotesk Grand"/>
              </a:rPr>
              <a:t>Fazer requisições HTTP ao back-end.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endParaRPr lang="en-US" sz="2100" spc="63">
              <a:solidFill>
                <a:srgbClr val="FFFFFF"/>
              </a:solidFill>
              <a:latin typeface="Cy Grotesk Grand"/>
            </a:endParaRPr>
          </a:p>
          <a:p>
            <a:pPr marL="453390" lvl="1" indent="-226695" algn="l">
              <a:lnSpc>
                <a:spcPts val="2646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63">
                <a:solidFill>
                  <a:srgbClr val="FFFFFF"/>
                </a:solidFill>
                <a:latin typeface="Cy Grotesk Grand"/>
              </a:rPr>
              <a:t>Gerenciar os locais para usuários, equipes, jogos e os inputs de novos usuários e equipes.</a:t>
            </a:r>
          </a:p>
          <a:p>
            <a:pPr algn="l">
              <a:lnSpc>
                <a:spcPts val="2646"/>
              </a:lnSpc>
              <a:spcBef>
                <a:spcPct val="0"/>
              </a:spcBef>
            </a:pPr>
            <a:endParaRPr lang="en-US" sz="2100" spc="63">
              <a:solidFill>
                <a:srgbClr val="FFFFFF"/>
              </a:solidFill>
              <a:latin typeface="Cy Grotesk Gr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74317" y="1028700"/>
            <a:ext cx="9169471" cy="8229600"/>
          </a:xfrm>
          <a:custGeom>
            <a:avLst/>
            <a:gdLst/>
            <a:ahLst/>
            <a:cxnLst/>
            <a:rect l="l" t="t" r="r" b="b"/>
            <a:pathLst>
              <a:path w="9169471" h="8229600">
                <a:moveTo>
                  <a:pt x="0" y="0"/>
                </a:moveTo>
                <a:lnTo>
                  <a:pt x="9169471" y="0"/>
                </a:lnTo>
                <a:lnTo>
                  <a:pt x="9169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4744" y="4338421"/>
            <a:ext cx="10615384" cy="351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Para nossa contrução do app, com acesso em navegadores e mobile, vamos trabalhar a aplicação de websocket e node.js para melhor desempenho.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A infraestrutura fica por conta da Cloud Azure.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1710001"/>
            <a:ext cx="10711428" cy="255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9000" spc="-117">
                <a:solidFill>
                  <a:srgbClr val="FF105F"/>
                </a:solidFill>
                <a:latin typeface="Arcade Gamer"/>
              </a:rPr>
              <a:t>ARQUITETURA DO MVP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7956"/>
            <a:ext cx="3993517" cy="4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799" spc="-36">
                <a:solidFill>
                  <a:srgbClr val="E9E8E9"/>
                </a:solidFill>
                <a:latin typeface="Arcade Gamer"/>
              </a:rPr>
              <a:t>///2023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25988" y="1028700"/>
            <a:ext cx="2433312" cy="606421"/>
          </a:xfrm>
          <a:custGeom>
            <a:avLst/>
            <a:gdLst/>
            <a:ahLst/>
            <a:cxnLst/>
            <a:rect l="l" t="t" r="r" b="b"/>
            <a:pathLst>
              <a:path w="2433312" h="606421">
                <a:moveTo>
                  <a:pt x="0" y="0"/>
                </a:moveTo>
                <a:lnTo>
                  <a:pt x="2433312" y="0"/>
                </a:lnTo>
                <a:lnTo>
                  <a:pt x="2433312" y="606421"/>
                </a:lnTo>
                <a:lnTo>
                  <a:pt x="0" y="6064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3693" y="2906298"/>
            <a:ext cx="16140615" cy="6700193"/>
          </a:xfrm>
          <a:custGeom>
            <a:avLst/>
            <a:gdLst/>
            <a:ahLst/>
            <a:cxnLst/>
            <a:rect l="l" t="t" r="r" b="b"/>
            <a:pathLst>
              <a:path w="16140615" h="6700193">
                <a:moveTo>
                  <a:pt x="0" y="0"/>
                </a:moveTo>
                <a:lnTo>
                  <a:pt x="16140614" y="0"/>
                </a:lnTo>
                <a:lnTo>
                  <a:pt x="16140614" y="6700193"/>
                </a:lnTo>
                <a:lnTo>
                  <a:pt x="0" y="67001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49524" y="1893923"/>
            <a:ext cx="16613993" cy="88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7"/>
              </a:lnSpc>
            </a:pPr>
            <a:r>
              <a:rPr lang="en-US" sz="5941" spc="-77">
                <a:solidFill>
                  <a:srgbClr val="FF105F"/>
                </a:solidFill>
                <a:latin typeface="Arcade Gamer"/>
              </a:rPr>
              <a:t>ATUALIZAÇÃO DA ARQUITETURA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41708" y="-1414126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4" y="0"/>
                </a:lnTo>
                <a:lnTo>
                  <a:pt x="11409404" y="12105468"/>
                </a:lnTo>
                <a:lnTo>
                  <a:pt x="0" y="1210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964691" y="4067185"/>
            <a:ext cx="10181720" cy="4365952"/>
            <a:chOff x="0" y="0"/>
            <a:chExt cx="5811178" cy="24918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11178" cy="2491851"/>
            </a:xfrm>
            <a:custGeom>
              <a:avLst/>
              <a:gdLst/>
              <a:ahLst/>
              <a:cxnLst/>
              <a:rect l="l" t="t" r="r" b="b"/>
              <a:pathLst>
                <a:path w="5811178" h="2491851">
                  <a:moveTo>
                    <a:pt x="0" y="0"/>
                  </a:moveTo>
                  <a:lnTo>
                    <a:pt x="5811178" y="0"/>
                  </a:lnTo>
                  <a:lnTo>
                    <a:pt x="5811178" y="2491851"/>
                  </a:lnTo>
                  <a:lnTo>
                    <a:pt x="0" y="2491851"/>
                  </a:lnTo>
                  <a:close/>
                </a:path>
              </a:pathLst>
            </a:custGeom>
            <a:solidFill>
              <a:srgbClr val="121212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811178" cy="2510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09554" y="4166661"/>
            <a:ext cx="10127332" cy="4167001"/>
          </a:xfrm>
          <a:custGeom>
            <a:avLst/>
            <a:gdLst/>
            <a:ahLst/>
            <a:cxnLst/>
            <a:rect l="l" t="t" r="r" b="b"/>
            <a:pathLst>
              <a:path w="10127332" h="4167001">
                <a:moveTo>
                  <a:pt x="0" y="0"/>
                </a:moveTo>
                <a:lnTo>
                  <a:pt x="10127331" y="0"/>
                </a:lnTo>
                <a:lnTo>
                  <a:pt x="10127331" y="4167001"/>
                </a:lnTo>
                <a:lnTo>
                  <a:pt x="0" y="41670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12" r="-32" b="-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49524" y="1903448"/>
            <a:ext cx="16613993" cy="192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ESTRUTURA - ORCHESTRATION: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9524" y="3887631"/>
            <a:ext cx="6815167" cy="566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E9E8E9"/>
                </a:solidFill>
                <a:latin typeface="Cy Grotesk Grand"/>
              </a:rPr>
              <a:t>Para a orquestração eficiente das operações relacionadas à movimentação de dados e pipelines, adotaremos a plataforma Azure Data Factory.</a:t>
            </a:r>
          </a:p>
          <a:p>
            <a:pPr algn="l">
              <a:lnSpc>
                <a:spcPts val="3520"/>
              </a:lnSpc>
            </a:pPr>
            <a:endParaRPr lang="en-US" sz="2200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E9E8E9"/>
                </a:solidFill>
                <a:latin typeface="Cy Grotesk Grand"/>
              </a:rPr>
              <a:t>Essa ferramenta será fundamental na coordenação de processos, proporcionando a gestão centralizada e automatizada de fluxos de dados, contribuindo para a eficácia e confiabilidade das operações em nossa arquitetura.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58815" y="-1592912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4" y="0"/>
                </a:lnTo>
                <a:lnTo>
                  <a:pt x="11409404" y="12105469"/>
                </a:lnTo>
                <a:lnTo>
                  <a:pt x="0" y="12105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32760" y="799322"/>
            <a:ext cx="2350095" cy="8688357"/>
            <a:chOff x="0" y="0"/>
            <a:chExt cx="1058523" cy="39133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8523" cy="3913383"/>
            </a:xfrm>
            <a:custGeom>
              <a:avLst/>
              <a:gdLst/>
              <a:ahLst/>
              <a:cxnLst/>
              <a:rect l="l" t="t" r="r" b="b"/>
              <a:pathLst>
                <a:path w="1058523" h="3913383">
                  <a:moveTo>
                    <a:pt x="0" y="0"/>
                  </a:moveTo>
                  <a:lnTo>
                    <a:pt x="1058523" y="0"/>
                  </a:lnTo>
                  <a:lnTo>
                    <a:pt x="1058523" y="3913383"/>
                  </a:lnTo>
                  <a:lnTo>
                    <a:pt x="0" y="3913383"/>
                  </a:lnTo>
                  <a:close/>
                </a:path>
              </a:pathLst>
            </a:custGeom>
            <a:solidFill>
              <a:srgbClr val="121212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58523" cy="3932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441708" y="799322"/>
            <a:ext cx="3487524" cy="8688357"/>
          </a:xfrm>
          <a:custGeom>
            <a:avLst/>
            <a:gdLst/>
            <a:ahLst/>
            <a:cxnLst/>
            <a:rect l="l" t="t" r="r" b="b"/>
            <a:pathLst>
              <a:path w="3487524" h="8688357">
                <a:moveTo>
                  <a:pt x="0" y="0"/>
                </a:moveTo>
                <a:lnTo>
                  <a:pt x="3487524" y="0"/>
                </a:lnTo>
                <a:lnTo>
                  <a:pt x="3487524" y="8688356"/>
                </a:lnTo>
                <a:lnTo>
                  <a:pt x="0" y="8688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50014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49524" y="1903448"/>
            <a:ext cx="16613993" cy="100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FONTES DE DADOS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39545"/>
            <a:ext cx="10699376" cy="653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Nossos principais</a:t>
            </a:r>
            <a:r>
              <a:rPr lang="en-US" sz="2499">
                <a:solidFill>
                  <a:srgbClr val="E9E8E9"/>
                </a:solidFill>
                <a:latin typeface="Cy Grotesk Grand Bold"/>
              </a:rPr>
              <a:t> sources serão aplicações web e/ou mobile</a:t>
            </a:r>
            <a:r>
              <a:rPr lang="en-US" sz="2499">
                <a:solidFill>
                  <a:srgbClr val="E9E8E9"/>
                </a:solidFill>
                <a:latin typeface="Cy Grotesk Grand"/>
              </a:rPr>
              <a:t> (pelos usuários) e, utilizaremos dados provindos das API’s disponíveis.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 spc="-32">
                <a:solidFill>
                  <a:srgbClr val="E9E8E9"/>
                </a:solidFill>
                <a:latin typeface="Cy Grotesk Grand"/>
              </a:rPr>
              <a:t>Como falamos anteriormente, passamos a utilizar a API LOLESPORTE (que apesar de ser usada para o site, não é oficial da RIOT) para o início, já que é gratuita. </a:t>
            </a:r>
          </a:p>
          <a:p>
            <a:pPr algn="l">
              <a:lnSpc>
                <a:spcPts val="3999"/>
              </a:lnSpc>
            </a:pPr>
            <a:endParaRPr lang="en-US" sz="2499" spc="-32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 spc="-32">
                <a:solidFill>
                  <a:srgbClr val="E9E8E9"/>
                </a:solidFill>
                <a:latin typeface="Cy Grotesk Grand"/>
              </a:rPr>
              <a:t>Conforme a evolução de adoção do game, iremos migrar para a Pandascore API, pois oferece uma solução em tempo real para vários outros jogos.</a:t>
            </a:r>
          </a:p>
          <a:p>
            <a:pPr algn="l">
              <a:lnSpc>
                <a:spcPts val="3999"/>
              </a:lnSpc>
            </a:pPr>
            <a:endParaRPr lang="en-US" sz="2499" spc="-32">
              <a:solidFill>
                <a:srgbClr val="E9E8E9"/>
              </a:solidFill>
              <a:latin typeface="Cy Grotesk Gra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39958" y="6072107"/>
            <a:ext cx="3125356" cy="2921008"/>
            <a:chOff x="0" y="0"/>
            <a:chExt cx="1194473" cy="11163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90039"/>
                  </a:lnTo>
                  <a:cubicBezTo>
                    <a:pt x="1194473" y="1023545"/>
                    <a:pt x="1181162" y="1055679"/>
                    <a:pt x="1157470" y="1079371"/>
                  </a:cubicBezTo>
                  <a:cubicBezTo>
                    <a:pt x="1133778" y="1103063"/>
                    <a:pt x="1101645" y="1116373"/>
                    <a:pt x="1068139" y="1116373"/>
                  </a:cubicBezTo>
                  <a:lnTo>
                    <a:pt x="126334" y="1116373"/>
                  </a:lnTo>
                  <a:cubicBezTo>
                    <a:pt x="92828" y="1116373"/>
                    <a:pt x="60694" y="1103063"/>
                    <a:pt x="37002" y="1079371"/>
                  </a:cubicBezTo>
                  <a:cubicBezTo>
                    <a:pt x="13310" y="1055679"/>
                    <a:pt x="0" y="1023545"/>
                    <a:pt x="0" y="990039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39958" y="2842602"/>
            <a:ext cx="3125356" cy="2921008"/>
            <a:chOff x="0" y="0"/>
            <a:chExt cx="1194473" cy="11163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90039"/>
                  </a:lnTo>
                  <a:cubicBezTo>
                    <a:pt x="1194473" y="1023545"/>
                    <a:pt x="1181162" y="1055679"/>
                    <a:pt x="1157470" y="1079371"/>
                  </a:cubicBezTo>
                  <a:cubicBezTo>
                    <a:pt x="1133778" y="1103063"/>
                    <a:pt x="1101645" y="1116373"/>
                    <a:pt x="1068139" y="1116373"/>
                  </a:cubicBezTo>
                  <a:lnTo>
                    <a:pt x="126334" y="1116373"/>
                  </a:lnTo>
                  <a:cubicBezTo>
                    <a:pt x="92828" y="1116373"/>
                    <a:pt x="60694" y="1103063"/>
                    <a:pt x="37002" y="1079371"/>
                  </a:cubicBezTo>
                  <a:cubicBezTo>
                    <a:pt x="13310" y="1055679"/>
                    <a:pt x="0" y="1023545"/>
                    <a:pt x="0" y="990039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080640"/>
            <a:ext cx="3125356" cy="2844766"/>
            <a:chOff x="0" y="0"/>
            <a:chExt cx="1194473" cy="10872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4473" cy="1087234"/>
            </a:xfrm>
            <a:custGeom>
              <a:avLst/>
              <a:gdLst/>
              <a:ahLst/>
              <a:cxnLst/>
              <a:rect l="l" t="t" r="r" b="b"/>
              <a:pathLst>
                <a:path w="1194473" h="1087234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60901"/>
                  </a:lnTo>
                  <a:cubicBezTo>
                    <a:pt x="1194473" y="994406"/>
                    <a:pt x="1181162" y="1026540"/>
                    <a:pt x="1157470" y="1050232"/>
                  </a:cubicBezTo>
                  <a:cubicBezTo>
                    <a:pt x="1133778" y="1073924"/>
                    <a:pt x="1101645" y="1087234"/>
                    <a:pt x="1068139" y="1087234"/>
                  </a:cubicBezTo>
                  <a:lnTo>
                    <a:pt x="126334" y="1087234"/>
                  </a:lnTo>
                  <a:cubicBezTo>
                    <a:pt x="92828" y="1087234"/>
                    <a:pt x="60694" y="1073924"/>
                    <a:pt x="37002" y="1050232"/>
                  </a:cubicBezTo>
                  <a:cubicBezTo>
                    <a:pt x="13310" y="1026540"/>
                    <a:pt x="0" y="994406"/>
                    <a:pt x="0" y="960901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10101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94473" cy="1106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66870" y="804549"/>
            <a:ext cx="8354260" cy="110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MELHORIAS REALIZADAS DESDE AS ÚLTIMAS SPRINTS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-1718754">
            <a:off x="4344474" y="4879741"/>
            <a:ext cx="1003727" cy="285164"/>
          </a:xfrm>
          <a:custGeom>
            <a:avLst/>
            <a:gdLst/>
            <a:ahLst/>
            <a:cxnLst/>
            <a:rect l="l" t="t" r="r" b="b"/>
            <a:pathLst>
              <a:path w="1003727" h="285164">
                <a:moveTo>
                  <a:pt x="0" y="0"/>
                </a:moveTo>
                <a:lnTo>
                  <a:pt x="1003727" y="0"/>
                </a:lnTo>
                <a:lnTo>
                  <a:pt x="1003727" y="285164"/>
                </a:lnTo>
                <a:lnTo>
                  <a:pt x="0" y="285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462821">
            <a:off x="4328163" y="6327665"/>
            <a:ext cx="1035007" cy="294051"/>
          </a:xfrm>
          <a:custGeom>
            <a:avLst/>
            <a:gdLst/>
            <a:ahLst/>
            <a:cxnLst/>
            <a:rect l="l" t="t" r="r" b="b"/>
            <a:pathLst>
              <a:path w="1035007" h="294051">
                <a:moveTo>
                  <a:pt x="0" y="0"/>
                </a:moveTo>
                <a:lnTo>
                  <a:pt x="1035008" y="0"/>
                </a:lnTo>
                <a:lnTo>
                  <a:pt x="1035008" y="294051"/>
                </a:lnTo>
                <a:lnTo>
                  <a:pt x="0" y="29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245226" y="4365263"/>
            <a:ext cx="693643" cy="69364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2230797" y="4350833"/>
            <a:ext cx="722503" cy="722503"/>
          </a:xfrm>
          <a:custGeom>
            <a:avLst/>
            <a:gdLst/>
            <a:ahLst/>
            <a:cxnLst/>
            <a:rect l="l" t="t" r="r" b="b"/>
            <a:pathLst>
              <a:path w="722503" h="722503">
                <a:moveTo>
                  <a:pt x="0" y="0"/>
                </a:moveTo>
                <a:lnTo>
                  <a:pt x="722502" y="0"/>
                </a:lnTo>
                <a:lnTo>
                  <a:pt x="722502" y="722503"/>
                </a:lnTo>
                <a:lnTo>
                  <a:pt x="0" y="722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6782320" y="6458367"/>
            <a:ext cx="711978" cy="71197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6745307" y="3179654"/>
            <a:ext cx="711978" cy="71197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5541298" y="7268733"/>
            <a:ext cx="3124016" cy="788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PANDASCORE API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41298" y="4039227"/>
            <a:ext cx="3124016" cy="7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LOLESPORTE</a:t>
            </a:r>
          </a:p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API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0040" y="5277266"/>
            <a:ext cx="3124016" cy="413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API RIOT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724277" y="8149990"/>
            <a:ext cx="2758060" cy="57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266">
                <a:solidFill>
                  <a:srgbClr val="E9E8E9">
                    <a:alpha val="60000"/>
                  </a:srgbClr>
                </a:solidFill>
                <a:latin typeface="Cy Grotesk Grand Bold"/>
              </a:rPr>
              <a:t>https://developers.pandascore.co/docs/introduction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24277" y="4920484"/>
            <a:ext cx="2758060" cy="38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266">
                <a:solidFill>
                  <a:srgbClr val="E9E8E9">
                    <a:alpha val="60000"/>
                  </a:srgbClr>
                </a:solidFill>
                <a:latin typeface="Cy Grotesk Grand Bold"/>
              </a:rPr>
              <a:t>https://gitlab.com/leolo/lolesports-api-python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4961" y="5919281"/>
            <a:ext cx="2234174" cy="57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266">
                <a:solidFill>
                  <a:srgbClr val="E9E8E9">
                    <a:alpha val="60000"/>
                  </a:srgbClr>
                </a:solidFill>
                <a:latin typeface="Cy Grotesk Grand Bold"/>
              </a:rPr>
              <a:t>Migração, não aceita uso por mais de 24h.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921275" y="2737827"/>
            <a:ext cx="7165236" cy="552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A API original da RIOT traz dificuldades para puxar os dados em tempo real e puxar as informações dos campeonatos.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Optamos pela migração, com duas diferentes soluções (para diferentes cases).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Ambas já possuem estatísticas que podem ser puxadas.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08458" y="-1414126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4" y="0"/>
                </a:lnTo>
                <a:lnTo>
                  <a:pt x="11409404" y="12105468"/>
                </a:lnTo>
                <a:lnTo>
                  <a:pt x="0" y="1210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992484" y="1532929"/>
            <a:ext cx="2684569" cy="7739454"/>
            <a:chOff x="0" y="0"/>
            <a:chExt cx="954675" cy="2752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4675" cy="2752270"/>
            </a:xfrm>
            <a:custGeom>
              <a:avLst/>
              <a:gdLst/>
              <a:ahLst/>
              <a:cxnLst/>
              <a:rect l="l" t="t" r="r" b="b"/>
              <a:pathLst>
                <a:path w="954675" h="2752270">
                  <a:moveTo>
                    <a:pt x="0" y="0"/>
                  </a:moveTo>
                  <a:lnTo>
                    <a:pt x="954675" y="0"/>
                  </a:lnTo>
                  <a:lnTo>
                    <a:pt x="954675" y="2752270"/>
                  </a:lnTo>
                  <a:lnTo>
                    <a:pt x="0" y="2752270"/>
                  </a:lnTo>
                  <a:close/>
                </a:path>
              </a:pathLst>
            </a:custGeom>
            <a:solidFill>
              <a:srgbClr val="121212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954675" cy="2771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992484" y="1532929"/>
            <a:ext cx="2560795" cy="7739454"/>
          </a:xfrm>
          <a:custGeom>
            <a:avLst/>
            <a:gdLst/>
            <a:ahLst/>
            <a:cxnLst/>
            <a:rect l="l" t="t" r="r" b="b"/>
            <a:pathLst>
              <a:path w="2560795" h="7739454">
                <a:moveTo>
                  <a:pt x="0" y="0"/>
                </a:moveTo>
                <a:lnTo>
                  <a:pt x="2560795" y="0"/>
                </a:lnTo>
                <a:lnTo>
                  <a:pt x="2560795" y="7739455"/>
                </a:lnTo>
                <a:lnTo>
                  <a:pt x="0" y="77394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8222" r="-45983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49524" y="1903448"/>
            <a:ext cx="16613993" cy="192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ESTRUTURA -</a:t>
            </a:r>
          </a:p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TRÁFEGO: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5461" y="4071341"/>
            <a:ext cx="10699376" cy="351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Migramos para uma solução mais simples, usando apenas uma ferramenta para a hospedagem da APIs da aplicação, através do Azure API Apps, reduzindo assim o custo da nossa estratégia para apenas o necessário.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804549"/>
            <a:ext cx="8354260" cy="110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MELHORIAS REALIZADAS DESDE AS ÚLTIMAS SPRINTS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7260909"/>
            <a:ext cx="2564662" cy="2396975"/>
            <a:chOff x="0" y="0"/>
            <a:chExt cx="1194473" cy="11163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53953" y="0"/>
                  </a:moveTo>
                  <a:lnTo>
                    <a:pt x="1040519" y="0"/>
                  </a:lnTo>
                  <a:cubicBezTo>
                    <a:pt x="1081350" y="0"/>
                    <a:pt x="1120509" y="16220"/>
                    <a:pt x="1149381" y="45092"/>
                  </a:cubicBezTo>
                  <a:cubicBezTo>
                    <a:pt x="1178252" y="73964"/>
                    <a:pt x="1194473" y="113122"/>
                    <a:pt x="1194473" y="153953"/>
                  </a:cubicBezTo>
                  <a:lnTo>
                    <a:pt x="1194473" y="962420"/>
                  </a:lnTo>
                  <a:cubicBezTo>
                    <a:pt x="1194473" y="1003251"/>
                    <a:pt x="1178252" y="1042410"/>
                    <a:pt x="1149381" y="1071281"/>
                  </a:cubicBezTo>
                  <a:cubicBezTo>
                    <a:pt x="1120509" y="1100153"/>
                    <a:pt x="1081350" y="1116373"/>
                    <a:pt x="1040519" y="1116373"/>
                  </a:cubicBezTo>
                  <a:lnTo>
                    <a:pt x="153953" y="1116373"/>
                  </a:lnTo>
                  <a:cubicBezTo>
                    <a:pt x="113122" y="1116373"/>
                    <a:pt x="73964" y="1100153"/>
                    <a:pt x="45092" y="1071281"/>
                  </a:cubicBezTo>
                  <a:cubicBezTo>
                    <a:pt x="16220" y="1042410"/>
                    <a:pt x="0" y="1003251"/>
                    <a:pt x="0" y="962420"/>
                  </a:cubicBezTo>
                  <a:lnTo>
                    <a:pt x="0" y="153953"/>
                  </a:lnTo>
                  <a:cubicBezTo>
                    <a:pt x="0" y="113122"/>
                    <a:pt x="16220" y="73964"/>
                    <a:pt x="45092" y="45092"/>
                  </a:cubicBezTo>
                  <a:cubicBezTo>
                    <a:pt x="73964" y="16220"/>
                    <a:pt x="113122" y="0"/>
                    <a:pt x="153953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57973" y="1933360"/>
            <a:ext cx="2564662" cy="2396975"/>
            <a:chOff x="0" y="0"/>
            <a:chExt cx="1194473" cy="11163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53953" y="0"/>
                  </a:moveTo>
                  <a:lnTo>
                    <a:pt x="1040519" y="0"/>
                  </a:lnTo>
                  <a:cubicBezTo>
                    <a:pt x="1081350" y="0"/>
                    <a:pt x="1120509" y="16220"/>
                    <a:pt x="1149381" y="45092"/>
                  </a:cubicBezTo>
                  <a:cubicBezTo>
                    <a:pt x="1178252" y="73964"/>
                    <a:pt x="1194473" y="113122"/>
                    <a:pt x="1194473" y="153953"/>
                  </a:cubicBezTo>
                  <a:lnTo>
                    <a:pt x="1194473" y="962420"/>
                  </a:lnTo>
                  <a:cubicBezTo>
                    <a:pt x="1194473" y="1003251"/>
                    <a:pt x="1178252" y="1042410"/>
                    <a:pt x="1149381" y="1071281"/>
                  </a:cubicBezTo>
                  <a:cubicBezTo>
                    <a:pt x="1120509" y="1100153"/>
                    <a:pt x="1081350" y="1116373"/>
                    <a:pt x="1040519" y="1116373"/>
                  </a:cubicBezTo>
                  <a:lnTo>
                    <a:pt x="153953" y="1116373"/>
                  </a:lnTo>
                  <a:cubicBezTo>
                    <a:pt x="113122" y="1116373"/>
                    <a:pt x="73964" y="1100153"/>
                    <a:pt x="45092" y="1071281"/>
                  </a:cubicBezTo>
                  <a:cubicBezTo>
                    <a:pt x="16220" y="1042410"/>
                    <a:pt x="0" y="1003251"/>
                    <a:pt x="0" y="962420"/>
                  </a:cubicBezTo>
                  <a:lnTo>
                    <a:pt x="0" y="153953"/>
                  </a:lnTo>
                  <a:cubicBezTo>
                    <a:pt x="0" y="113122"/>
                    <a:pt x="16220" y="73964"/>
                    <a:pt x="45092" y="45092"/>
                  </a:cubicBezTo>
                  <a:cubicBezTo>
                    <a:pt x="73964" y="16220"/>
                    <a:pt x="113122" y="0"/>
                    <a:pt x="153953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610782"/>
            <a:ext cx="2564662" cy="2396975"/>
            <a:chOff x="0" y="0"/>
            <a:chExt cx="1194473" cy="11163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53953" y="0"/>
                  </a:moveTo>
                  <a:lnTo>
                    <a:pt x="1040519" y="0"/>
                  </a:lnTo>
                  <a:cubicBezTo>
                    <a:pt x="1081350" y="0"/>
                    <a:pt x="1120509" y="16220"/>
                    <a:pt x="1149381" y="45092"/>
                  </a:cubicBezTo>
                  <a:cubicBezTo>
                    <a:pt x="1178252" y="73964"/>
                    <a:pt x="1194473" y="113122"/>
                    <a:pt x="1194473" y="153953"/>
                  </a:cubicBezTo>
                  <a:lnTo>
                    <a:pt x="1194473" y="962420"/>
                  </a:lnTo>
                  <a:cubicBezTo>
                    <a:pt x="1194473" y="1003251"/>
                    <a:pt x="1178252" y="1042410"/>
                    <a:pt x="1149381" y="1071281"/>
                  </a:cubicBezTo>
                  <a:cubicBezTo>
                    <a:pt x="1120509" y="1100153"/>
                    <a:pt x="1081350" y="1116373"/>
                    <a:pt x="1040519" y="1116373"/>
                  </a:cubicBezTo>
                  <a:lnTo>
                    <a:pt x="153953" y="1116373"/>
                  </a:lnTo>
                  <a:cubicBezTo>
                    <a:pt x="113122" y="1116373"/>
                    <a:pt x="73964" y="1100153"/>
                    <a:pt x="45092" y="1071281"/>
                  </a:cubicBezTo>
                  <a:cubicBezTo>
                    <a:pt x="16220" y="1042410"/>
                    <a:pt x="0" y="1003251"/>
                    <a:pt x="0" y="962420"/>
                  </a:cubicBezTo>
                  <a:lnTo>
                    <a:pt x="0" y="153953"/>
                  </a:lnTo>
                  <a:cubicBezTo>
                    <a:pt x="0" y="113122"/>
                    <a:pt x="16220" y="73964"/>
                    <a:pt x="45092" y="45092"/>
                  </a:cubicBezTo>
                  <a:cubicBezTo>
                    <a:pt x="73964" y="16220"/>
                    <a:pt x="113122" y="0"/>
                    <a:pt x="153953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49858" y="4384875"/>
            <a:ext cx="3125356" cy="2844766"/>
            <a:chOff x="0" y="0"/>
            <a:chExt cx="1194473" cy="108723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94473" cy="1087234"/>
            </a:xfrm>
            <a:custGeom>
              <a:avLst/>
              <a:gdLst/>
              <a:ahLst/>
              <a:cxnLst/>
              <a:rect l="l" t="t" r="r" b="b"/>
              <a:pathLst>
                <a:path w="1194473" h="1087234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60901"/>
                  </a:lnTo>
                  <a:cubicBezTo>
                    <a:pt x="1194473" y="994406"/>
                    <a:pt x="1181162" y="1026540"/>
                    <a:pt x="1157470" y="1050232"/>
                  </a:cubicBezTo>
                  <a:cubicBezTo>
                    <a:pt x="1133778" y="1073924"/>
                    <a:pt x="1101645" y="1087234"/>
                    <a:pt x="1068139" y="1087234"/>
                  </a:cubicBezTo>
                  <a:lnTo>
                    <a:pt x="126334" y="1087234"/>
                  </a:lnTo>
                  <a:cubicBezTo>
                    <a:pt x="92828" y="1087234"/>
                    <a:pt x="60694" y="1073924"/>
                    <a:pt x="37002" y="1050232"/>
                  </a:cubicBezTo>
                  <a:cubicBezTo>
                    <a:pt x="13310" y="1026540"/>
                    <a:pt x="0" y="994406"/>
                    <a:pt x="0" y="960901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10101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1194473" cy="1106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938650" y="5680458"/>
            <a:ext cx="1035007" cy="294051"/>
          </a:xfrm>
          <a:custGeom>
            <a:avLst/>
            <a:gdLst/>
            <a:ahLst/>
            <a:cxnLst/>
            <a:rect l="l" t="t" r="r" b="b"/>
            <a:pathLst>
              <a:path w="1035007" h="294051">
                <a:moveTo>
                  <a:pt x="0" y="0"/>
                </a:moveTo>
                <a:lnTo>
                  <a:pt x="1035008" y="0"/>
                </a:lnTo>
                <a:lnTo>
                  <a:pt x="1035008" y="294051"/>
                </a:lnTo>
                <a:lnTo>
                  <a:pt x="0" y="29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048730" y="2209926"/>
            <a:ext cx="584248" cy="58424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98" r="-1298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2017808" y="4887366"/>
            <a:ext cx="584248" cy="58424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437" r="-12437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6757217" y="4669498"/>
            <a:ext cx="711978" cy="71197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437" r="-12437"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1866316" y="7664981"/>
            <a:ext cx="887230" cy="465796"/>
          </a:xfrm>
          <a:custGeom>
            <a:avLst/>
            <a:gdLst/>
            <a:ahLst/>
            <a:cxnLst/>
            <a:rect l="l" t="t" r="r" b="b"/>
            <a:pathLst>
              <a:path w="887230" h="465796">
                <a:moveTo>
                  <a:pt x="0" y="0"/>
                </a:moveTo>
                <a:lnTo>
                  <a:pt x="887231" y="0"/>
                </a:lnTo>
                <a:lnTo>
                  <a:pt x="887231" y="465796"/>
                </a:lnTo>
                <a:lnTo>
                  <a:pt x="0" y="465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29800" y="8245548"/>
            <a:ext cx="2563563" cy="126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sz="2020" spc="-26">
                <a:solidFill>
                  <a:srgbClr val="E9E8E9"/>
                </a:solidFill>
                <a:latin typeface="Arcade Gamer"/>
              </a:rPr>
              <a:t>AZURE CONTENT DELIVERY NETWORK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70875" y="7260909"/>
            <a:ext cx="2081412" cy="2420246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59073" y="2917999"/>
            <a:ext cx="2563563" cy="9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sz="2020" spc="-26">
                <a:solidFill>
                  <a:srgbClr val="E9E8E9"/>
                </a:solidFill>
                <a:latin typeface="Arcade Gamer"/>
              </a:rPr>
              <a:t>AZURE TRAFFIC MANAGER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0148" y="1964629"/>
            <a:ext cx="2081412" cy="2420246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29800" y="5595421"/>
            <a:ext cx="2563563" cy="952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sz="2020" spc="-26">
                <a:solidFill>
                  <a:srgbClr val="E9E8E9"/>
                </a:solidFill>
                <a:latin typeface="Arcade Gamer"/>
              </a:rPr>
              <a:t>AZURE </a:t>
            </a:r>
          </a:p>
          <a:p>
            <a:pPr algn="ctr">
              <a:lnSpc>
                <a:spcPts val="2425"/>
              </a:lnSpc>
            </a:pPr>
            <a:r>
              <a:rPr lang="en-US" sz="2020" spc="-26">
                <a:solidFill>
                  <a:srgbClr val="E9E8E9"/>
                </a:solidFill>
                <a:latin typeface="Arcade Gamer"/>
              </a:rPr>
              <a:t>API</a:t>
            </a:r>
          </a:p>
          <a:p>
            <a:pPr algn="ctr">
              <a:lnSpc>
                <a:spcPts val="2425"/>
              </a:lnSpc>
            </a:pPr>
            <a:r>
              <a:rPr lang="en-US" sz="2020" spc="-26">
                <a:solidFill>
                  <a:srgbClr val="E9E8E9"/>
                </a:solidFill>
                <a:latin typeface="Arcade Gamer"/>
              </a:rPr>
              <a:t>APPS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51198" y="5581501"/>
            <a:ext cx="3124016" cy="153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AZURE </a:t>
            </a:r>
          </a:p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api</a:t>
            </a:r>
          </a:p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apps</a:t>
            </a:r>
          </a:p>
          <a:p>
            <a:pPr algn="ctr">
              <a:lnSpc>
                <a:spcPts val="2955"/>
              </a:lnSpc>
            </a:pPr>
            <a:endParaRPr lang="en-US" sz="2462" spc="-32">
              <a:solidFill>
                <a:srgbClr val="E9E8E9"/>
              </a:solidFill>
              <a:latin typeface="Arcade Game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56314" y="2462351"/>
            <a:ext cx="7165236" cy="704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Anteriormente, utilizaríamos o Azure Traffic Manager (para melhora de latência) e Azure Content Delivery Network (eficiência de entrega dos conteúdos estáticos).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Decidimos excluir ambas, pois acreditamos que a solução MVP não precise lidar com a escala a qual normalmente se usariam o ATM e ACDN. Ambas podem ser integradas futuramente, caso necessário.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72000" y="-577216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27367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V="1">
            <a:off x="-5329528" y="4166224"/>
            <a:ext cx="11101668" cy="1614788"/>
          </a:xfrm>
          <a:custGeom>
            <a:avLst/>
            <a:gdLst/>
            <a:ahLst/>
            <a:cxnLst/>
            <a:rect l="l" t="t" r="r" b="b"/>
            <a:pathLst>
              <a:path w="11101668" h="1614788">
                <a:moveTo>
                  <a:pt x="0" y="1614788"/>
                </a:moveTo>
                <a:lnTo>
                  <a:pt x="11101668" y="1614788"/>
                </a:lnTo>
                <a:lnTo>
                  <a:pt x="11101668" y="0"/>
                </a:lnTo>
                <a:lnTo>
                  <a:pt x="0" y="0"/>
                </a:lnTo>
                <a:lnTo>
                  <a:pt x="0" y="161478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10854942" y="5399695"/>
            <a:ext cx="12808716" cy="8229600"/>
          </a:xfrm>
          <a:custGeom>
            <a:avLst/>
            <a:gdLst/>
            <a:ahLst/>
            <a:cxnLst/>
            <a:rect l="l" t="t" r="r" b="b"/>
            <a:pathLst>
              <a:path w="12808716" h="8229600">
                <a:moveTo>
                  <a:pt x="0" y="0"/>
                </a:moveTo>
                <a:lnTo>
                  <a:pt x="12808716" y="0"/>
                </a:lnTo>
                <a:lnTo>
                  <a:pt x="128087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27367" y="3757312"/>
            <a:ext cx="7793765" cy="1739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99"/>
              </a:lnSpc>
            </a:pPr>
            <a:r>
              <a:rPr lang="en-US" sz="12999" spc="-168">
                <a:solidFill>
                  <a:srgbClr val="FF105F"/>
                </a:solidFill>
                <a:latin typeface="Cy Grotesk Grand Semi-Bold"/>
              </a:rPr>
              <a:t>índice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27367" y="5487686"/>
            <a:ext cx="7350582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&gt;&gt;&gt; AI-SPORTS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27367" y="8850122"/>
            <a:ext cx="2753886" cy="4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799" spc="-36">
                <a:solidFill>
                  <a:srgbClr val="E9E8E9"/>
                </a:solidFill>
                <a:latin typeface="Arcade Gamer"/>
              </a:rPr>
              <a:t>///2023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5668" y="2092325"/>
            <a:ext cx="6481952" cy="514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9E8E9"/>
                </a:solidFill>
                <a:latin typeface="Anonymous Pro"/>
              </a:rPr>
              <a:t>O início</a:t>
            </a:r>
          </a:p>
          <a:p>
            <a:pPr marL="647703" lvl="1" indent="-323852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9E8E9"/>
                </a:solidFill>
                <a:latin typeface="Anonymous Pro"/>
              </a:rPr>
              <a:t>A nossa solução</a:t>
            </a:r>
          </a:p>
          <a:p>
            <a:pPr marL="647703" lvl="1" indent="-323852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9E8E9"/>
                </a:solidFill>
                <a:latin typeface="Anonymous Pro"/>
              </a:rPr>
              <a:t>Construindo o MVP</a:t>
            </a:r>
          </a:p>
          <a:p>
            <a:pPr marL="647703" lvl="1" indent="-323852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9E8E9"/>
                </a:solidFill>
                <a:latin typeface="Anonymous Pro"/>
              </a:rPr>
              <a:t>Arquitetura do MVP</a:t>
            </a:r>
          </a:p>
          <a:p>
            <a:pPr marL="647703" lvl="1" indent="-323852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9E8E9"/>
                </a:solidFill>
                <a:latin typeface="Anonymous Pro"/>
              </a:rPr>
              <a:t>UX de um MVP de Sucesso</a:t>
            </a:r>
          </a:p>
          <a:p>
            <a:pPr marL="647703" lvl="1" indent="-323852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9E8E9"/>
                </a:solidFill>
                <a:latin typeface="Anonymous Pro"/>
              </a:rPr>
              <a:t>Negócios</a:t>
            </a:r>
          </a:p>
          <a:p>
            <a:pPr marL="647703" lvl="1" indent="-323852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9E8E9"/>
                </a:solidFill>
                <a:latin typeface="Anonymous Pro"/>
              </a:rPr>
              <a:t>Expansão</a:t>
            </a:r>
          </a:p>
          <a:p>
            <a:pPr marL="647703" lvl="1" indent="-323852" algn="l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E9E8E9"/>
                </a:solidFill>
                <a:latin typeface="Anonymous Pro"/>
              </a:rPr>
              <a:t>Agradecimentos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08458" y="-1414126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4" y="0"/>
                </a:lnTo>
                <a:lnTo>
                  <a:pt x="11409404" y="12105468"/>
                </a:lnTo>
                <a:lnTo>
                  <a:pt x="0" y="1210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143764" y="1532929"/>
            <a:ext cx="3619753" cy="7739454"/>
            <a:chOff x="0" y="0"/>
            <a:chExt cx="1287241" cy="27522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7241" cy="2752270"/>
            </a:xfrm>
            <a:custGeom>
              <a:avLst/>
              <a:gdLst/>
              <a:ahLst/>
              <a:cxnLst/>
              <a:rect l="l" t="t" r="r" b="b"/>
              <a:pathLst>
                <a:path w="1287241" h="2752270">
                  <a:moveTo>
                    <a:pt x="0" y="0"/>
                  </a:moveTo>
                  <a:lnTo>
                    <a:pt x="1287241" y="0"/>
                  </a:lnTo>
                  <a:lnTo>
                    <a:pt x="1287241" y="2752270"/>
                  </a:lnTo>
                  <a:lnTo>
                    <a:pt x="0" y="2752270"/>
                  </a:lnTo>
                  <a:close/>
                </a:path>
              </a:pathLst>
            </a:custGeom>
            <a:solidFill>
              <a:srgbClr val="121212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287241" cy="2771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45152" y="3657723"/>
            <a:ext cx="2216977" cy="3489867"/>
          </a:xfrm>
          <a:custGeom>
            <a:avLst/>
            <a:gdLst/>
            <a:ahLst/>
            <a:cxnLst/>
            <a:rect l="l" t="t" r="r" b="b"/>
            <a:pathLst>
              <a:path w="2216977" h="3489867">
                <a:moveTo>
                  <a:pt x="0" y="0"/>
                </a:moveTo>
                <a:lnTo>
                  <a:pt x="2216977" y="0"/>
                </a:lnTo>
                <a:lnTo>
                  <a:pt x="2216977" y="3489867"/>
                </a:lnTo>
                <a:lnTo>
                  <a:pt x="0" y="3489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2174" t="-48471" r="-428797" b="-7329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49524" y="1903448"/>
            <a:ext cx="16613993" cy="192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ESTRUTURA - </a:t>
            </a:r>
          </a:p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STORAGE: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9524" y="4071502"/>
            <a:ext cx="10699376" cy="300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 Para armazenamento de dados, escolhemos o SQL Database será utilizado para armazenar os dados, proporcionando uma estratégia eficiente para construirmos nossa análise de dados.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39958" y="6072107"/>
            <a:ext cx="3125356" cy="2921008"/>
            <a:chOff x="0" y="0"/>
            <a:chExt cx="1194473" cy="11163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90039"/>
                  </a:lnTo>
                  <a:cubicBezTo>
                    <a:pt x="1194473" y="1023545"/>
                    <a:pt x="1181162" y="1055679"/>
                    <a:pt x="1157470" y="1079371"/>
                  </a:cubicBezTo>
                  <a:cubicBezTo>
                    <a:pt x="1133778" y="1103063"/>
                    <a:pt x="1101645" y="1116373"/>
                    <a:pt x="1068139" y="1116373"/>
                  </a:cubicBezTo>
                  <a:lnTo>
                    <a:pt x="126334" y="1116373"/>
                  </a:lnTo>
                  <a:cubicBezTo>
                    <a:pt x="92828" y="1116373"/>
                    <a:pt x="60694" y="1103063"/>
                    <a:pt x="37002" y="1079371"/>
                  </a:cubicBezTo>
                  <a:cubicBezTo>
                    <a:pt x="13310" y="1055679"/>
                    <a:pt x="0" y="1023545"/>
                    <a:pt x="0" y="990039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73321" y="2633904"/>
            <a:ext cx="3125356" cy="2921008"/>
            <a:chOff x="0" y="0"/>
            <a:chExt cx="1194473" cy="11163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90039"/>
                  </a:lnTo>
                  <a:cubicBezTo>
                    <a:pt x="1194473" y="1023545"/>
                    <a:pt x="1181162" y="1055679"/>
                    <a:pt x="1157470" y="1079371"/>
                  </a:cubicBezTo>
                  <a:cubicBezTo>
                    <a:pt x="1133778" y="1103063"/>
                    <a:pt x="1101645" y="1116373"/>
                    <a:pt x="1068139" y="1116373"/>
                  </a:cubicBezTo>
                  <a:lnTo>
                    <a:pt x="126334" y="1116373"/>
                  </a:lnTo>
                  <a:cubicBezTo>
                    <a:pt x="92828" y="1116373"/>
                    <a:pt x="60694" y="1103063"/>
                    <a:pt x="37002" y="1079371"/>
                  </a:cubicBezTo>
                  <a:cubicBezTo>
                    <a:pt x="13310" y="1055679"/>
                    <a:pt x="0" y="1023545"/>
                    <a:pt x="0" y="990039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1303" y="6148350"/>
            <a:ext cx="3125356" cy="2844766"/>
            <a:chOff x="0" y="0"/>
            <a:chExt cx="1194473" cy="10872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4473" cy="1087234"/>
            </a:xfrm>
            <a:custGeom>
              <a:avLst/>
              <a:gdLst/>
              <a:ahLst/>
              <a:cxnLst/>
              <a:rect l="l" t="t" r="r" b="b"/>
              <a:pathLst>
                <a:path w="1194473" h="1087234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60901"/>
                  </a:lnTo>
                  <a:cubicBezTo>
                    <a:pt x="1194473" y="994406"/>
                    <a:pt x="1181162" y="1026540"/>
                    <a:pt x="1157470" y="1050232"/>
                  </a:cubicBezTo>
                  <a:cubicBezTo>
                    <a:pt x="1133778" y="1073924"/>
                    <a:pt x="1101645" y="1087234"/>
                    <a:pt x="1068139" y="1087234"/>
                  </a:cubicBezTo>
                  <a:lnTo>
                    <a:pt x="126334" y="1087234"/>
                  </a:lnTo>
                  <a:cubicBezTo>
                    <a:pt x="92828" y="1087234"/>
                    <a:pt x="60694" y="1073924"/>
                    <a:pt x="37002" y="1050232"/>
                  </a:cubicBezTo>
                  <a:cubicBezTo>
                    <a:pt x="13310" y="1026540"/>
                    <a:pt x="0" y="994406"/>
                    <a:pt x="0" y="960901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94473" cy="1106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66870" y="804549"/>
            <a:ext cx="8354260" cy="110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MELHORIAS REALIZADAS DESDE AS ÚLTIMAS SPRINTS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-3575408">
            <a:off x="2450821" y="5223559"/>
            <a:ext cx="1003727" cy="285164"/>
          </a:xfrm>
          <a:custGeom>
            <a:avLst/>
            <a:gdLst/>
            <a:ahLst/>
            <a:cxnLst/>
            <a:rect l="l" t="t" r="r" b="b"/>
            <a:pathLst>
              <a:path w="1003727" h="285164">
                <a:moveTo>
                  <a:pt x="0" y="0"/>
                </a:moveTo>
                <a:lnTo>
                  <a:pt x="1003727" y="0"/>
                </a:lnTo>
                <a:lnTo>
                  <a:pt x="1003727" y="285164"/>
                </a:lnTo>
                <a:lnTo>
                  <a:pt x="0" y="285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575408" flipH="1" flipV="1">
            <a:off x="2084857" y="5072897"/>
            <a:ext cx="1003727" cy="285164"/>
          </a:xfrm>
          <a:custGeom>
            <a:avLst/>
            <a:gdLst/>
            <a:ahLst/>
            <a:cxnLst/>
            <a:rect l="l" t="t" r="r" b="b"/>
            <a:pathLst>
              <a:path w="1003727" h="285164">
                <a:moveTo>
                  <a:pt x="1003727" y="285164"/>
                </a:moveTo>
                <a:lnTo>
                  <a:pt x="0" y="285164"/>
                </a:lnTo>
                <a:lnTo>
                  <a:pt x="0" y="0"/>
                </a:lnTo>
                <a:lnTo>
                  <a:pt x="1003727" y="0"/>
                </a:lnTo>
                <a:lnTo>
                  <a:pt x="1003727" y="2851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7069013">
            <a:off x="6804763" y="5218147"/>
            <a:ext cx="1003727" cy="285164"/>
          </a:xfrm>
          <a:custGeom>
            <a:avLst/>
            <a:gdLst/>
            <a:ahLst/>
            <a:cxnLst/>
            <a:rect l="l" t="t" r="r" b="b"/>
            <a:pathLst>
              <a:path w="1003727" h="285164">
                <a:moveTo>
                  <a:pt x="0" y="0"/>
                </a:moveTo>
                <a:lnTo>
                  <a:pt x="1003727" y="0"/>
                </a:lnTo>
                <a:lnTo>
                  <a:pt x="1003727" y="285164"/>
                </a:lnTo>
                <a:lnTo>
                  <a:pt x="0" y="285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069013" flipH="1" flipV="1">
            <a:off x="7165062" y="5078310"/>
            <a:ext cx="1003727" cy="285164"/>
          </a:xfrm>
          <a:custGeom>
            <a:avLst/>
            <a:gdLst/>
            <a:ahLst/>
            <a:cxnLst/>
            <a:rect l="l" t="t" r="r" b="b"/>
            <a:pathLst>
              <a:path w="1003727" h="285164">
                <a:moveTo>
                  <a:pt x="1003727" y="285164"/>
                </a:moveTo>
                <a:lnTo>
                  <a:pt x="0" y="285164"/>
                </a:lnTo>
                <a:lnTo>
                  <a:pt x="0" y="0"/>
                </a:lnTo>
                <a:lnTo>
                  <a:pt x="1003727" y="0"/>
                </a:lnTo>
                <a:lnTo>
                  <a:pt x="1003727" y="2851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676659" y="2323965"/>
            <a:ext cx="909610" cy="1129951"/>
          </a:xfrm>
          <a:custGeom>
            <a:avLst/>
            <a:gdLst/>
            <a:ahLst/>
            <a:cxnLst/>
            <a:rect l="l" t="t" r="r" b="b"/>
            <a:pathLst>
              <a:path w="909610" h="1129951">
                <a:moveTo>
                  <a:pt x="0" y="0"/>
                </a:moveTo>
                <a:lnTo>
                  <a:pt x="909610" y="0"/>
                </a:lnTo>
                <a:lnTo>
                  <a:pt x="909610" y="1129950"/>
                </a:lnTo>
                <a:lnTo>
                  <a:pt x="0" y="1129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665051" y="5865897"/>
            <a:ext cx="909610" cy="1129951"/>
          </a:xfrm>
          <a:custGeom>
            <a:avLst/>
            <a:gdLst/>
            <a:ahLst/>
            <a:cxnLst/>
            <a:rect l="l" t="t" r="r" b="b"/>
            <a:pathLst>
              <a:path w="909610" h="1129951">
                <a:moveTo>
                  <a:pt x="0" y="0"/>
                </a:moveTo>
                <a:lnTo>
                  <a:pt x="909610" y="0"/>
                </a:lnTo>
                <a:lnTo>
                  <a:pt x="909610" y="1129951"/>
                </a:lnTo>
                <a:lnTo>
                  <a:pt x="0" y="1129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698677" y="5865897"/>
            <a:ext cx="909610" cy="1129951"/>
          </a:xfrm>
          <a:custGeom>
            <a:avLst/>
            <a:gdLst/>
            <a:ahLst/>
            <a:cxnLst/>
            <a:rect l="l" t="t" r="r" b="b"/>
            <a:pathLst>
              <a:path w="909610" h="1129951">
                <a:moveTo>
                  <a:pt x="0" y="0"/>
                </a:moveTo>
                <a:lnTo>
                  <a:pt x="909610" y="0"/>
                </a:lnTo>
                <a:lnTo>
                  <a:pt x="909610" y="1129951"/>
                </a:lnTo>
                <a:lnTo>
                  <a:pt x="0" y="1129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189758" y="2888940"/>
            <a:ext cx="793023" cy="720659"/>
          </a:xfrm>
          <a:custGeom>
            <a:avLst/>
            <a:gdLst/>
            <a:ahLst/>
            <a:cxnLst/>
            <a:rect l="l" t="t" r="r" b="b"/>
            <a:pathLst>
              <a:path w="793023" h="720659">
                <a:moveTo>
                  <a:pt x="0" y="0"/>
                </a:moveTo>
                <a:lnTo>
                  <a:pt x="793022" y="0"/>
                </a:lnTo>
                <a:lnTo>
                  <a:pt x="793022" y="720659"/>
                </a:lnTo>
                <a:lnTo>
                  <a:pt x="0" y="720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419392" y="6590750"/>
            <a:ext cx="495065" cy="488258"/>
          </a:xfrm>
          <a:custGeom>
            <a:avLst/>
            <a:gdLst/>
            <a:ahLst/>
            <a:cxnLst/>
            <a:rect l="l" t="t" r="r" b="b"/>
            <a:pathLst>
              <a:path w="495065" h="488258">
                <a:moveTo>
                  <a:pt x="0" y="0"/>
                </a:moveTo>
                <a:lnTo>
                  <a:pt x="495066" y="0"/>
                </a:lnTo>
                <a:lnTo>
                  <a:pt x="495066" y="488259"/>
                </a:lnTo>
                <a:lnTo>
                  <a:pt x="0" y="4882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193574" y="6271406"/>
            <a:ext cx="762175" cy="807603"/>
          </a:xfrm>
          <a:custGeom>
            <a:avLst/>
            <a:gdLst/>
            <a:ahLst/>
            <a:cxnLst/>
            <a:rect l="l" t="t" r="r" b="b"/>
            <a:pathLst>
              <a:path w="762175" h="807603">
                <a:moveTo>
                  <a:pt x="0" y="0"/>
                </a:moveTo>
                <a:lnTo>
                  <a:pt x="762175" y="0"/>
                </a:lnTo>
                <a:lnTo>
                  <a:pt x="762175" y="807603"/>
                </a:lnTo>
                <a:lnTo>
                  <a:pt x="0" y="807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3503893" y="8684387"/>
            <a:ext cx="8354260" cy="57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+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41298" y="7268733"/>
            <a:ext cx="3124016" cy="7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DADOS FINANCEIROS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74661" y="3830529"/>
            <a:ext cx="3124016" cy="7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DADOS DE PLAYERS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52643" y="7268733"/>
            <a:ext cx="3124016" cy="7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DADOS DE TORNEIOS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724277" y="8149990"/>
            <a:ext cx="2758060" cy="38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266">
                <a:solidFill>
                  <a:srgbClr val="E9E8E9">
                    <a:alpha val="60000"/>
                  </a:srgbClr>
                </a:solidFill>
                <a:latin typeface="Cy Grotesk Grand Bold"/>
              </a:rPr>
              <a:t>Microtransações e assinaturas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57639" y="4711786"/>
            <a:ext cx="2758060" cy="384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266">
                <a:solidFill>
                  <a:srgbClr val="E9E8E9">
                    <a:alpha val="60000"/>
                  </a:srgbClr>
                </a:solidFill>
                <a:latin typeface="Cy Grotesk Grand Bold"/>
              </a:rPr>
              <a:t>como ligas, acessos, tipo de conta, etc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27129" y="8143048"/>
            <a:ext cx="2385453" cy="57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266">
                <a:solidFill>
                  <a:srgbClr val="E9E8E9">
                    <a:alpha val="60000"/>
                  </a:srgbClr>
                </a:solidFill>
                <a:latin typeface="Cy Grotesk Grand Bold"/>
              </a:rPr>
              <a:t>Dados com jogadores, datas, torneios, estatísticas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21275" y="2737827"/>
            <a:ext cx="7165236" cy="50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Decidimos implementar uma tríade de banco de dados.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Ao todo, são 3: 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um para operações de usuários, 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um para operações financeiras,</a:t>
            </a:r>
          </a:p>
          <a:p>
            <a:pPr marL="539749" lvl="1" indent="-269875" algn="l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um para dados dos torneios de lol.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92065" y="-1414126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4" y="0"/>
                </a:lnTo>
                <a:lnTo>
                  <a:pt x="11409404" y="12105468"/>
                </a:lnTo>
                <a:lnTo>
                  <a:pt x="0" y="1210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49524" y="1903448"/>
            <a:ext cx="16613993" cy="283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ESTRUTURA - </a:t>
            </a:r>
          </a:p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PROCESSS/</a:t>
            </a:r>
          </a:p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ANALYTICS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9524" y="4947802"/>
            <a:ext cx="10297962" cy="172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E9E8E9"/>
                </a:solidFill>
                <a:latin typeface="Cy Grotesk Grand"/>
              </a:rPr>
              <a:t>Ao invés de partir direto para big data, reduzimos a solução para utilizaremos o Azure Databricks para processar e transformar grandes volumes de dados, aproveitando a capacidade do Apache Spark.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381764" y="1532929"/>
            <a:ext cx="3619753" cy="7739454"/>
            <a:chOff x="0" y="0"/>
            <a:chExt cx="1287241" cy="27522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7241" cy="2752270"/>
            </a:xfrm>
            <a:custGeom>
              <a:avLst/>
              <a:gdLst/>
              <a:ahLst/>
              <a:cxnLst/>
              <a:rect l="l" t="t" r="r" b="b"/>
              <a:pathLst>
                <a:path w="1287241" h="2752270">
                  <a:moveTo>
                    <a:pt x="0" y="0"/>
                  </a:moveTo>
                  <a:lnTo>
                    <a:pt x="1287241" y="0"/>
                  </a:lnTo>
                  <a:lnTo>
                    <a:pt x="1287241" y="2752270"/>
                  </a:lnTo>
                  <a:lnTo>
                    <a:pt x="0" y="2752270"/>
                  </a:lnTo>
                  <a:close/>
                </a:path>
              </a:pathLst>
            </a:custGeom>
            <a:solidFill>
              <a:srgbClr val="12121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87241" cy="27713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24410" y="3657723"/>
            <a:ext cx="2134461" cy="3489867"/>
          </a:xfrm>
          <a:custGeom>
            <a:avLst/>
            <a:gdLst/>
            <a:ahLst/>
            <a:cxnLst/>
            <a:rect l="l" t="t" r="r" b="b"/>
            <a:pathLst>
              <a:path w="2134461" h="3489867">
                <a:moveTo>
                  <a:pt x="0" y="0"/>
                </a:moveTo>
                <a:lnTo>
                  <a:pt x="2134461" y="0"/>
                </a:lnTo>
                <a:lnTo>
                  <a:pt x="2134461" y="3489867"/>
                </a:lnTo>
                <a:lnTo>
                  <a:pt x="0" y="34898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7978" t="-49259" r="-345505" b="-72509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804549"/>
            <a:ext cx="8354260" cy="110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MELHORIAS REALIZADAS DESDE AS ÚLTIMAS SPRINTS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132179" y="6088372"/>
            <a:ext cx="3125356" cy="2921008"/>
            <a:chOff x="0" y="0"/>
            <a:chExt cx="1194473" cy="11163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90039"/>
                  </a:lnTo>
                  <a:cubicBezTo>
                    <a:pt x="1194473" y="1023545"/>
                    <a:pt x="1181162" y="1055679"/>
                    <a:pt x="1157470" y="1079371"/>
                  </a:cubicBezTo>
                  <a:cubicBezTo>
                    <a:pt x="1133778" y="1103063"/>
                    <a:pt x="1101645" y="1116373"/>
                    <a:pt x="1068139" y="1116373"/>
                  </a:cubicBezTo>
                  <a:lnTo>
                    <a:pt x="126334" y="1116373"/>
                  </a:lnTo>
                  <a:cubicBezTo>
                    <a:pt x="92828" y="1116373"/>
                    <a:pt x="60694" y="1103063"/>
                    <a:pt x="37002" y="1079371"/>
                  </a:cubicBezTo>
                  <a:cubicBezTo>
                    <a:pt x="13310" y="1055679"/>
                    <a:pt x="0" y="1023545"/>
                    <a:pt x="0" y="990039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2179" y="2858867"/>
            <a:ext cx="3125356" cy="2921008"/>
            <a:chOff x="0" y="0"/>
            <a:chExt cx="1194473" cy="11163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90039"/>
                  </a:lnTo>
                  <a:cubicBezTo>
                    <a:pt x="1194473" y="1023545"/>
                    <a:pt x="1181162" y="1055679"/>
                    <a:pt x="1157470" y="1079371"/>
                  </a:cubicBezTo>
                  <a:cubicBezTo>
                    <a:pt x="1133778" y="1103063"/>
                    <a:pt x="1101645" y="1116373"/>
                    <a:pt x="1068139" y="1116373"/>
                  </a:cubicBezTo>
                  <a:lnTo>
                    <a:pt x="126334" y="1116373"/>
                  </a:lnTo>
                  <a:cubicBezTo>
                    <a:pt x="92828" y="1116373"/>
                    <a:pt x="60694" y="1103063"/>
                    <a:pt x="37002" y="1079371"/>
                  </a:cubicBezTo>
                  <a:cubicBezTo>
                    <a:pt x="13310" y="1055679"/>
                    <a:pt x="0" y="1023545"/>
                    <a:pt x="0" y="990039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783654" y="4096905"/>
            <a:ext cx="3125356" cy="2844766"/>
            <a:chOff x="0" y="0"/>
            <a:chExt cx="1194473" cy="10872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4473" cy="1087234"/>
            </a:xfrm>
            <a:custGeom>
              <a:avLst/>
              <a:gdLst/>
              <a:ahLst/>
              <a:cxnLst/>
              <a:rect l="l" t="t" r="r" b="b"/>
              <a:pathLst>
                <a:path w="1194473" h="1087234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60901"/>
                  </a:lnTo>
                  <a:cubicBezTo>
                    <a:pt x="1194473" y="994406"/>
                    <a:pt x="1181162" y="1026540"/>
                    <a:pt x="1157470" y="1050232"/>
                  </a:cubicBezTo>
                  <a:cubicBezTo>
                    <a:pt x="1133778" y="1073924"/>
                    <a:pt x="1101645" y="1087234"/>
                    <a:pt x="1068139" y="1087234"/>
                  </a:cubicBezTo>
                  <a:lnTo>
                    <a:pt x="126334" y="1087234"/>
                  </a:lnTo>
                  <a:cubicBezTo>
                    <a:pt x="92828" y="1087234"/>
                    <a:pt x="60694" y="1073924"/>
                    <a:pt x="37002" y="1050232"/>
                  </a:cubicBezTo>
                  <a:cubicBezTo>
                    <a:pt x="13310" y="1026540"/>
                    <a:pt x="0" y="994406"/>
                    <a:pt x="0" y="960901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10101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194473" cy="1106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050812">
            <a:off x="4598341" y="4733890"/>
            <a:ext cx="1035007" cy="294051"/>
          </a:xfrm>
          <a:custGeom>
            <a:avLst/>
            <a:gdLst/>
            <a:ahLst/>
            <a:cxnLst/>
            <a:rect l="l" t="t" r="r" b="b"/>
            <a:pathLst>
              <a:path w="1035007" h="294051">
                <a:moveTo>
                  <a:pt x="0" y="0"/>
                </a:moveTo>
                <a:lnTo>
                  <a:pt x="1035007" y="0"/>
                </a:lnTo>
                <a:lnTo>
                  <a:pt x="1035007" y="294051"/>
                </a:lnTo>
                <a:lnTo>
                  <a:pt x="0" y="294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374541" y="6474632"/>
            <a:ext cx="711978" cy="71197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2337528" y="3195919"/>
            <a:ext cx="711978" cy="71197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06489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6991013" y="4381528"/>
            <a:ext cx="711978" cy="71197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06489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1133519" y="7284998"/>
            <a:ext cx="3124016" cy="116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AZURE SYNAPSE ANALYTICS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62302" y="6088372"/>
            <a:ext cx="2536456" cy="294936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33519" y="4055492"/>
            <a:ext cx="3124016" cy="7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AZURE DATABRICKS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84994" y="5293531"/>
            <a:ext cx="3124016" cy="7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AZURE DATABRICKS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21275" y="2737827"/>
            <a:ext cx="7165236" cy="603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Anteriormente, utilizaríamos o Azure Synapse Analytics para o armazenamento dos dados processados ou dados brutos no Azure Synapse para consulta e análise mais eficientes.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Decidimos excluir esta ferramenta para priorizar o custo mínimo viável para o projeto. Substitituímos o processamento para o próprio Databricks.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9524" y="1903448"/>
            <a:ext cx="9117673" cy="192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ESTRUTURA -</a:t>
            </a:r>
          </a:p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AI: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9524" y="4090552"/>
            <a:ext cx="10297962" cy="435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E9E8E9"/>
                </a:solidFill>
                <a:latin typeface="Cy Grotesk Grand"/>
              </a:rPr>
              <a:t>Empregaremos o Azure Machine Learning para a realização de previsões para clientes, possibilitando, assim, a concepção e desenvolvimento avançado de nossos modelos de machine learning. </a:t>
            </a:r>
          </a:p>
          <a:p>
            <a:pPr algn="l">
              <a:lnSpc>
                <a:spcPts val="3520"/>
              </a:lnSpc>
            </a:pPr>
            <a:endParaRPr lang="en-US" sz="2200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E9E8E9"/>
                </a:solidFill>
                <a:latin typeface="Cy Grotesk Grand"/>
              </a:rPr>
              <a:t>Este serviço proporcionará uma estrutura robusta para a construção, treinamento e avaliação de algoritmos preditivos, permitindo uma abordagem analítica mais sofisticada e eficaz em nosso contexto de aplicação.</a:t>
            </a:r>
          </a:p>
          <a:p>
            <a:pPr algn="l">
              <a:lnSpc>
                <a:spcPts val="3520"/>
              </a:lnSpc>
            </a:pPr>
            <a:endParaRPr lang="en-US" sz="2200">
              <a:solidFill>
                <a:srgbClr val="E9E8E9"/>
              </a:solidFill>
              <a:latin typeface="Cy Grotesk Gran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392065" y="-1414126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4" y="0"/>
                </a:lnTo>
                <a:lnTo>
                  <a:pt x="11409404" y="12105468"/>
                </a:lnTo>
                <a:lnTo>
                  <a:pt x="0" y="1210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046409" y="3194349"/>
            <a:ext cx="3619753" cy="3869727"/>
            <a:chOff x="0" y="0"/>
            <a:chExt cx="1287241" cy="13761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7241" cy="1376135"/>
            </a:xfrm>
            <a:custGeom>
              <a:avLst/>
              <a:gdLst/>
              <a:ahLst/>
              <a:cxnLst/>
              <a:rect l="l" t="t" r="r" b="b"/>
              <a:pathLst>
                <a:path w="1287241" h="1376135">
                  <a:moveTo>
                    <a:pt x="0" y="0"/>
                  </a:moveTo>
                  <a:lnTo>
                    <a:pt x="1287241" y="0"/>
                  </a:lnTo>
                  <a:lnTo>
                    <a:pt x="1287241" y="1376135"/>
                  </a:lnTo>
                  <a:lnTo>
                    <a:pt x="0" y="1376135"/>
                  </a:lnTo>
                  <a:close/>
                </a:path>
              </a:pathLst>
            </a:custGeom>
            <a:solidFill>
              <a:srgbClr val="12121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87241" cy="1395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046409" y="3222924"/>
            <a:ext cx="3619753" cy="3869727"/>
          </a:xfrm>
          <a:custGeom>
            <a:avLst/>
            <a:gdLst/>
            <a:ahLst/>
            <a:cxnLst/>
            <a:rect l="l" t="t" r="r" b="b"/>
            <a:pathLst>
              <a:path w="3619753" h="3869727">
                <a:moveTo>
                  <a:pt x="0" y="0"/>
                </a:moveTo>
                <a:lnTo>
                  <a:pt x="3619753" y="0"/>
                </a:lnTo>
                <a:lnTo>
                  <a:pt x="3619753" y="3869727"/>
                </a:lnTo>
                <a:lnTo>
                  <a:pt x="0" y="3869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7390" t="-24319" r="-138748" b="-165649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08458" y="-1414126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4" y="0"/>
                </a:lnTo>
                <a:lnTo>
                  <a:pt x="11409404" y="12105468"/>
                </a:lnTo>
                <a:lnTo>
                  <a:pt x="0" y="1210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49524" y="1903448"/>
            <a:ext cx="9117673" cy="192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ESTRUTURA - VISUALIZATION: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9524" y="4090552"/>
            <a:ext cx="11498671" cy="479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FFFFF"/>
                </a:solidFill>
                <a:latin typeface="Cy Grotesk Grand"/>
              </a:rPr>
              <a:t>Por penúltimo, empregaremos a ferramenta Power BI para a etapa de visualização, possibilitando a entrega de insights de maneira abrangente aos times de negócios e demais equipes envolvidas. </a:t>
            </a:r>
          </a:p>
          <a:p>
            <a:pPr algn="l">
              <a:lnSpc>
                <a:spcPts val="3520"/>
              </a:lnSpc>
            </a:pPr>
            <a:endParaRPr lang="en-US" sz="2200">
              <a:solidFill>
                <a:srgbClr val="FFFFFF"/>
              </a:solidFill>
              <a:latin typeface="Cy Grotesk Grand"/>
            </a:endParaRPr>
          </a:p>
          <a:p>
            <a:pPr algn="l">
              <a:lnSpc>
                <a:spcPts val="3520"/>
              </a:lnSpc>
            </a:pPr>
            <a:r>
              <a:rPr lang="en-US" sz="2200">
                <a:solidFill>
                  <a:srgbClr val="FFFFFF"/>
                </a:solidFill>
                <a:latin typeface="Cy Grotesk Grand"/>
              </a:rPr>
              <a:t>Essa plataforma oferecerá recursos avançados de geração de relatórios, visualizações interativas e painéis personalizados, proporcionando uma experiência analítica aprimorada e facilitando a tomada de decisões informadas em toda a organização.</a:t>
            </a:r>
          </a:p>
          <a:p>
            <a:pPr algn="l">
              <a:lnSpc>
                <a:spcPts val="3520"/>
              </a:lnSpc>
            </a:pPr>
            <a:endParaRPr lang="en-US" sz="2200">
              <a:solidFill>
                <a:srgbClr val="FFFFFF"/>
              </a:solidFill>
              <a:latin typeface="Cy Grotesk Gran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4046409" y="3417634"/>
            <a:ext cx="3619753" cy="3646443"/>
            <a:chOff x="0" y="0"/>
            <a:chExt cx="1287241" cy="12967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7241" cy="1296732"/>
            </a:xfrm>
            <a:custGeom>
              <a:avLst/>
              <a:gdLst/>
              <a:ahLst/>
              <a:cxnLst/>
              <a:rect l="l" t="t" r="r" b="b"/>
              <a:pathLst>
                <a:path w="1287241" h="1296732">
                  <a:moveTo>
                    <a:pt x="0" y="0"/>
                  </a:moveTo>
                  <a:lnTo>
                    <a:pt x="1287241" y="0"/>
                  </a:lnTo>
                  <a:lnTo>
                    <a:pt x="1287241" y="1296732"/>
                  </a:lnTo>
                  <a:lnTo>
                    <a:pt x="0" y="1296732"/>
                  </a:lnTo>
                  <a:close/>
                </a:path>
              </a:pathLst>
            </a:custGeom>
            <a:solidFill>
              <a:srgbClr val="121212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87241" cy="1315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046409" y="3417634"/>
            <a:ext cx="3619753" cy="3675018"/>
          </a:xfrm>
          <a:custGeom>
            <a:avLst/>
            <a:gdLst/>
            <a:ahLst/>
            <a:cxnLst/>
            <a:rect l="l" t="t" r="r" b="b"/>
            <a:pathLst>
              <a:path w="3619753" h="3675018">
                <a:moveTo>
                  <a:pt x="0" y="0"/>
                </a:moveTo>
                <a:lnTo>
                  <a:pt x="3619753" y="0"/>
                </a:lnTo>
                <a:lnTo>
                  <a:pt x="3619753" y="3675017"/>
                </a:lnTo>
                <a:lnTo>
                  <a:pt x="0" y="3675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8287" t="-136870" r="-137851" b="-68462"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1875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328299"/>
            <a:ext cx="8354260" cy="57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1E1E1E"/>
                </a:solidFill>
                <a:latin typeface="Arcade Gamer"/>
              </a:rPr>
              <a:t>BI VISUALS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4556" y="785515"/>
            <a:ext cx="3991895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785515"/>
            <a:ext cx="3991895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756758" y="1250212"/>
            <a:ext cx="14774484" cy="831064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503893" y="8684387"/>
            <a:ext cx="8354260" cy="57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+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2264" y="9560860"/>
            <a:ext cx="3008790" cy="602635"/>
            <a:chOff x="0" y="0"/>
            <a:chExt cx="699915" cy="1328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9915" cy="132801"/>
            </a:xfrm>
            <a:custGeom>
              <a:avLst/>
              <a:gdLst/>
              <a:ahLst/>
              <a:cxnLst/>
              <a:rect l="l" t="t" r="r" b="b"/>
              <a:pathLst>
                <a:path w="699915" h="132801">
                  <a:moveTo>
                    <a:pt x="66401" y="0"/>
                  </a:moveTo>
                  <a:lnTo>
                    <a:pt x="633515" y="0"/>
                  </a:lnTo>
                  <a:cubicBezTo>
                    <a:pt x="651125" y="0"/>
                    <a:pt x="668014" y="6996"/>
                    <a:pt x="680467" y="19448"/>
                  </a:cubicBezTo>
                  <a:cubicBezTo>
                    <a:pt x="692919" y="31901"/>
                    <a:pt x="699915" y="48790"/>
                    <a:pt x="699915" y="66401"/>
                  </a:cubicBezTo>
                  <a:lnTo>
                    <a:pt x="699915" y="66401"/>
                  </a:lnTo>
                  <a:cubicBezTo>
                    <a:pt x="699915" y="103073"/>
                    <a:pt x="670187" y="132801"/>
                    <a:pt x="633515" y="132801"/>
                  </a:cubicBezTo>
                  <a:lnTo>
                    <a:pt x="66401" y="132801"/>
                  </a:lnTo>
                  <a:cubicBezTo>
                    <a:pt x="29729" y="132801"/>
                    <a:pt x="0" y="103073"/>
                    <a:pt x="0" y="66401"/>
                  </a:cubicBezTo>
                  <a:lnTo>
                    <a:pt x="0" y="66401"/>
                  </a:lnTo>
                  <a:cubicBezTo>
                    <a:pt x="0" y="29729"/>
                    <a:pt x="29729" y="0"/>
                    <a:pt x="66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1E1E1E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699915" cy="151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2264" y="9722241"/>
            <a:ext cx="292920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"/>
              </a:lnSpc>
            </a:pPr>
            <a:r>
              <a:rPr lang="en-US" sz="1650" spc="-21" dirty="0">
                <a:solidFill>
                  <a:srgbClr val="010101"/>
                </a:solidFill>
                <a:latin typeface="Arcade Gamer"/>
                <a:hlinkClick r:id="rId6"/>
              </a:rPr>
              <a:t>VEJA O VÍDEO (LINK)</a:t>
            </a:r>
            <a:endParaRPr lang="en-US" sz="1655" spc="-21">
              <a:solidFill>
                <a:srgbClr val="010101"/>
              </a:solidFill>
              <a:latin typeface="Arcade Gamer"/>
            </a:endParaRP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B23EFAE5-F80D-B4C7-EB75-0EC287469852}"/>
              </a:ext>
            </a:extLst>
          </p:cNvPr>
          <p:cNvGrpSpPr/>
          <p:nvPr/>
        </p:nvGrpSpPr>
        <p:grpSpPr>
          <a:xfrm>
            <a:off x="15138263" y="9410913"/>
            <a:ext cx="3008790" cy="689082"/>
            <a:chOff x="0" y="-19050"/>
            <a:chExt cx="699915" cy="151851"/>
          </a:xfrm>
        </p:grpSpPr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3322B8D0-6969-7C5A-5D91-9EB898B4921A}"/>
                </a:ext>
              </a:extLst>
            </p:cNvPr>
            <p:cNvSpPr/>
            <p:nvPr/>
          </p:nvSpPr>
          <p:spPr>
            <a:xfrm>
              <a:off x="0" y="0"/>
              <a:ext cx="699915" cy="132801"/>
            </a:xfrm>
            <a:custGeom>
              <a:avLst/>
              <a:gdLst/>
              <a:ahLst/>
              <a:cxnLst/>
              <a:rect l="l" t="t" r="r" b="b"/>
              <a:pathLst>
                <a:path w="699915" h="132801">
                  <a:moveTo>
                    <a:pt x="66401" y="0"/>
                  </a:moveTo>
                  <a:lnTo>
                    <a:pt x="633515" y="0"/>
                  </a:lnTo>
                  <a:cubicBezTo>
                    <a:pt x="651125" y="0"/>
                    <a:pt x="668014" y="6996"/>
                    <a:pt x="680467" y="19448"/>
                  </a:cubicBezTo>
                  <a:cubicBezTo>
                    <a:pt x="692919" y="31901"/>
                    <a:pt x="699915" y="48790"/>
                    <a:pt x="699915" y="66401"/>
                  </a:cubicBezTo>
                  <a:lnTo>
                    <a:pt x="699915" y="66401"/>
                  </a:lnTo>
                  <a:cubicBezTo>
                    <a:pt x="699915" y="103073"/>
                    <a:pt x="670187" y="132801"/>
                    <a:pt x="633515" y="132801"/>
                  </a:cubicBezTo>
                  <a:lnTo>
                    <a:pt x="66401" y="132801"/>
                  </a:lnTo>
                  <a:cubicBezTo>
                    <a:pt x="29729" y="132801"/>
                    <a:pt x="0" y="103073"/>
                    <a:pt x="0" y="66401"/>
                  </a:cubicBezTo>
                  <a:lnTo>
                    <a:pt x="0" y="66401"/>
                  </a:lnTo>
                  <a:cubicBezTo>
                    <a:pt x="0" y="29729"/>
                    <a:pt x="29729" y="0"/>
                    <a:pt x="66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1E1E1E"/>
              </a:solidFill>
              <a:prstDash val="solid"/>
              <a:round/>
            </a:ln>
          </p:spPr>
        </p: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A015D21E-07E2-D9AF-8DC4-F47A9FF94306}"/>
                </a:ext>
              </a:extLst>
            </p:cNvPr>
            <p:cNvSpPr txBox="1"/>
            <p:nvPr/>
          </p:nvSpPr>
          <p:spPr>
            <a:xfrm>
              <a:off x="0" y="-19050"/>
              <a:ext cx="699915" cy="151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E0926D1A-049F-D319-8741-6E098C5572A8}"/>
              </a:ext>
            </a:extLst>
          </p:cNvPr>
          <p:cNvSpPr txBox="1"/>
          <p:nvPr/>
        </p:nvSpPr>
        <p:spPr>
          <a:xfrm>
            <a:off x="15138263" y="9658741"/>
            <a:ext cx="2929208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1"/>
              </a:lnSpc>
            </a:pPr>
            <a:r>
              <a:rPr lang="en-US" sz="1650" spc="-21" dirty="0">
                <a:solidFill>
                  <a:srgbClr val="010101"/>
                </a:solidFill>
                <a:latin typeface="Arcade Gamer"/>
                <a:hlinkClick r:id="rId7"/>
              </a:rPr>
              <a:t>ACESSE O BI (LINK)</a:t>
            </a:r>
            <a:endParaRPr lang="en-US" sz="1650" spc="-21" dirty="0">
              <a:solidFill>
                <a:srgbClr val="010101"/>
              </a:solidFill>
              <a:latin typeface="Arcade Gam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13112" y="1138722"/>
            <a:ext cx="6141339" cy="8229600"/>
          </a:xfrm>
          <a:custGeom>
            <a:avLst/>
            <a:gdLst/>
            <a:ahLst/>
            <a:cxnLst/>
            <a:rect l="l" t="t" r="r" b="b"/>
            <a:pathLst>
              <a:path w="6141339" h="8229600">
                <a:moveTo>
                  <a:pt x="0" y="0"/>
                </a:moveTo>
                <a:lnTo>
                  <a:pt x="6141339" y="0"/>
                </a:lnTo>
                <a:lnTo>
                  <a:pt x="61413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4744" y="4338421"/>
            <a:ext cx="10615384" cy="3005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Não tem como negar: o que aos olhos atrai, ao cérebro deseja.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Jogos como o Lol obtiveram sucesso justamente de um UX atraente, e nossa solução não poderia ser nada diferente.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710001"/>
            <a:ext cx="10711428" cy="255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9000" spc="-117">
                <a:solidFill>
                  <a:srgbClr val="00FF12"/>
                </a:solidFill>
                <a:latin typeface="Arcade Gamer"/>
              </a:rPr>
              <a:t>UX DE UM MVP DE SUCESSO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7956"/>
            <a:ext cx="3993517" cy="4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799" spc="-36">
                <a:solidFill>
                  <a:srgbClr val="E9E8E9"/>
                </a:solidFill>
                <a:latin typeface="Arcade Gamer"/>
              </a:rPr>
              <a:t>///2023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07677" y="2779271"/>
            <a:ext cx="4982179" cy="1419567"/>
            <a:chOff x="0" y="0"/>
            <a:chExt cx="3242186" cy="923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42186" cy="923793"/>
            </a:xfrm>
            <a:custGeom>
              <a:avLst/>
              <a:gdLst/>
              <a:ahLst/>
              <a:cxnLst/>
              <a:rect l="l" t="t" r="r" b="b"/>
              <a:pathLst>
                <a:path w="3242186" h="923793">
                  <a:moveTo>
                    <a:pt x="0" y="0"/>
                  </a:moveTo>
                  <a:lnTo>
                    <a:pt x="3242186" y="0"/>
                  </a:lnTo>
                  <a:lnTo>
                    <a:pt x="3242186" y="923793"/>
                  </a:lnTo>
                  <a:lnTo>
                    <a:pt x="0" y="92379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242186" cy="942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21342" y="2779271"/>
            <a:ext cx="4982179" cy="1419567"/>
            <a:chOff x="0" y="0"/>
            <a:chExt cx="3242186" cy="9237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42186" cy="923793"/>
            </a:xfrm>
            <a:custGeom>
              <a:avLst/>
              <a:gdLst/>
              <a:ahLst/>
              <a:cxnLst/>
              <a:rect l="l" t="t" r="r" b="b"/>
              <a:pathLst>
                <a:path w="3242186" h="923793">
                  <a:moveTo>
                    <a:pt x="0" y="0"/>
                  </a:moveTo>
                  <a:lnTo>
                    <a:pt x="3242186" y="0"/>
                  </a:lnTo>
                  <a:lnTo>
                    <a:pt x="3242186" y="923793"/>
                  </a:lnTo>
                  <a:lnTo>
                    <a:pt x="0" y="92379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242186" cy="942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507677" y="6533760"/>
            <a:ext cx="4982179" cy="1419567"/>
            <a:chOff x="0" y="0"/>
            <a:chExt cx="3242186" cy="92379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42186" cy="923793"/>
            </a:xfrm>
            <a:custGeom>
              <a:avLst/>
              <a:gdLst/>
              <a:ahLst/>
              <a:cxnLst/>
              <a:rect l="l" t="t" r="r" b="b"/>
              <a:pathLst>
                <a:path w="3242186" h="923793">
                  <a:moveTo>
                    <a:pt x="0" y="0"/>
                  </a:moveTo>
                  <a:lnTo>
                    <a:pt x="3242186" y="0"/>
                  </a:lnTo>
                  <a:lnTo>
                    <a:pt x="3242186" y="923793"/>
                  </a:lnTo>
                  <a:lnTo>
                    <a:pt x="0" y="92379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242186" cy="942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796727"/>
            <a:ext cx="4622297" cy="9393663"/>
            <a:chOff x="0" y="0"/>
            <a:chExt cx="5001260" cy="101638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b="-74215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4966870" y="990600"/>
            <a:ext cx="8354260" cy="57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TELAS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2270413" y="4853163"/>
            <a:ext cx="3521232" cy="3974999"/>
          </a:xfrm>
          <a:custGeom>
            <a:avLst/>
            <a:gdLst/>
            <a:ahLst/>
            <a:cxnLst/>
            <a:rect l="l" t="t" r="r" b="b"/>
            <a:pathLst>
              <a:path w="3521232" h="3974999">
                <a:moveTo>
                  <a:pt x="0" y="0"/>
                </a:moveTo>
                <a:lnTo>
                  <a:pt x="3521232" y="0"/>
                </a:lnTo>
                <a:lnTo>
                  <a:pt x="3521232" y="3974999"/>
                </a:lnTo>
                <a:lnTo>
                  <a:pt x="0" y="39749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739733" y="3206338"/>
            <a:ext cx="4600131" cy="79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9"/>
              </a:lnSpc>
            </a:pPr>
            <a:r>
              <a:rPr lang="en-US" sz="1245" spc="37">
                <a:solidFill>
                  <a:srgbClr val="010101"/>
                </a:solidFill>
                <a:latin typeface="Cy Grotesk Grand"/>
              </a:rPr>
              <a:t>Apresentamos dados do time, pontuação passada e um banner de lembrete para escalar antes do fechamento da rodada. Notícias recentes são exibidas.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53398" y="3206338"/>
            <a:ext cx="4600131" cy="59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9"/>
              </a:lnSpc>
            </a:pPr>
            <a:r>
              <a:rPr lang="en-US" sz="1245" spc="37">
                <a:solidFill>
                  <a:srgbClr val="010101"/>
                </a:solidFill>
                <a:latin typeface="Cy Grotesk Grand"/>
              </a:rPr>
              <a:t>Introduzimos acima a logística de nível, pontuação (xp) e financeiro do jogador (com a moeda especial do jogo - AI$)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39733" y="6960827"/>
            <a:ext cx="4600131" cy="593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9"/>
              </a:lnSpc>
            </a:pPr>
            <a:r>
              <a:rPr lang="en-US" sz="1245" spc="37">
                <a:solidFill>
                  <a:srgbClr val="010101"/>
                </a:solidFill>
                <a:latin typeface="Cy Grotesk Grand"/>
              </a:rPr>
              <a:t>O jogador pode acompanhar seu torneio em andamento facilmente - assim como o seu progresso na rodada.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28502" y="2918451"/>
            <a:ext cx="4777724" cy="29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</a:pPr>
            <a:r>
              <a:rPr lang="en-US" sz="1730">
                <a:solidFill>
                  <a:srgbClr val="000000"/>
                </a:solidFill>
                <a:latin typeface="Cy Grotesk Grand Bold"/>
              </a:rPr>
              <a:t>Página Inicial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42167" y="2918451"/>
            <a:ext cx="4777724" cy="29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</a:pPr>
            <a:r>
              <a:rPr lang="en-US" sz="1730">
                <a:solidFill>
                  <a:srgbClr val="000000"/>
                </a:solidFill>
                <a:latin typeface="Cy Grotesk Grand Bold"/>
              </a:rPr>
              <a:t>Pontuação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28502" y="6672941"/>
            <a:ext cx="4777724" cy="29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</a:pPr>
            <a:r>
              <a:rPr lang="en-US" sz="1730">
                <a:solidFill>
                  <a:srgbClr val="000000"/>
                </a:solidFill>
                <a:latin typeface="Cy Grotesk Grand Bold"/>
              </a:rPr>
              <a:t>Última Rodada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990600"/>
            <a:ext cx="835426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TELAS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316699" y="3411896"/>
            <a:ext cx="5085392" cy="1731604"/>
            <a:chOff x="0" y="0"/>
            <a:chExt cx="3242186" cy="11039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42186" cy="1103983"/>
            </a:xfrm>
            <a:custGeom>
              <a:avLst/>
              <a:gdLst/>
              <a:ahLst/>
              <a:cxnLst/>
              <a:rect l="l" t="t" r="r" b="b"/>
              <a:pathLst>
                <a:path w="3242186" h="1103983">
                  <a:moveTo>
                    <a:pt x="0" y="0"/>
                  </a:moveTo>
                  <a:lnTo>
                    <a:pt x="3242186" y="0"/>
                  </a:lnTo>
                  <a:lnTo>
                    <a:pt x="3242186" y="1103983"/>
                  </a:lnTo>
                  <a:lnTo>
                    <a:pt x="0" y="110398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242186" cy="112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63331" y="3838482"/>
            <a:ext cx="4803591" cy="122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Permite player desenvolver o brasão de sua liga</a:t>
            </a:r>
          </a:p>
          <a:p>
            <a:pPr algn="l">
              <a:lnSpc>
                <a:spcPts val="1602"/>
              </a:lnSpc>
            </a:pPr>
            <a:endParaRPr lang="en-US" sz="1271" spc="38">
              <a:solidFill>
                <a:srgbClr val="010101"/>
              </a:solidFill>
              <a:latin typeface="Cy Grotesk Grand"/>
            </a:endParaRPr>
          </a:p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Alguns cosméticos podem ser comprados com microtransações, outros são exclusivos de assinantes.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51868" y="3554749"/>
            <a:ext cx="4513069" cy="30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Cy Grotesk Grand Bold"/>
              </a:rPr>
              <a:t>Criação de Liga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8700" y="1028700"/>
            <a:ext cx="5385637" cy="10944960"/>
            <a:chOff x="0" y="0"/>
            <a:chExt cx="5001260" cy="101638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b="-917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883718" y="7131550"/>
            <a:ext cx="5085392" cy="2126750"/>
            <a:chOff x="0" y="0"/>
            <a:chExt cx="3242186" cy="13559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42186" cy="1355907"/>
            </a:xfrm>
            <a:custGeom>
              <a:avLst/>
              <a:gdLst/>
              <a:ahLst/>
              <a:cxnLst/>
              <a:rect l="l" t="t" r="r" b="b"/>
              <a:pathLst>
                <a:path w="3242186" h="1355907">
                  <a:moveTo>
                    <a:pt x="0" y="0"/>
                  </a:moveTo>
                  <a:lnTo>
                    <a:pt x="3242186" y="0"/>
                  </a:lnTo>
                  <a:lnTo>
                    <a:pt x="3242186" y="1355907"/>
                  </a:lnTo>
                  <a:lnTo>
                    <a:pt x="0" y="135590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242186" cy="1374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023358" y="7558137"/>
            <a:ext cx="4695428" cy="122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Para escolher sua camisa, com estilos diferentes.</a:t>
            </a:r>
          </a:p>
          <a:p>
            <a:pPr algn="l">
              <a:lnSpc>
                <a:spcPts val="1602"/>
              </a:lnSpc>
            </a:pPr>
            <a:endParaRPr lang="en-US" sz="1271" spc="38">
              <a:solidFill>
                <a:srgbClr val="010101"/>
              </a:solidFill>
              <a:latin typeface="Cy Grotesk Grand"/>
            </a:endParaRPr>
          </a:p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Alguns cosméticos podem ser comprados com microtransações, outros são exclusivos de assinantes.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11894" y="7274403"/>
            <a:ext cx="3027953" cy="30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Cy Grotesk Grand Bold"/>
              </a:rPr>
              <a:t>Criação de Camisa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873663" y="1028700"/>
            <a:ext cx="5385637" cy="10944960"/>
            <a:chOff x="0" y="0"/>
            <a:chExt cx="5001260" cy="101638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b="-9285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36352" y="6199494"/>
            <a:ext cx="1010866" cy="101086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339742" y="-577216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247218" y="7210360"/>
            <a:ext cx="1010866" cy="2065774"/>
            <a:chOff x="0" y="0"/>
            <a:chExt cx="812800" cy="1661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661013"/>
            </a:xfrm>
            <a:custGeom>
              <a:avLst/>
              <a:gdLst/>
              <a:ahLst/>
              <a:cxnLst/>
              <a:rect l="l" t="t" r="r" b="b"/>
              <a:pathLst>
                <a:path w="812800" h="1661013">
                  <a:moveTo>
                    <a:pt x="0" y="0"/>
                  </a:moveTo>
                  <a:lnTo>
                    <a:pt x="812800" y="0"/>
                  </a:lnTo>
                  <a:lnTo>
                    <a:pt x="812800" y="1661013"/>
                  </a:lnTo>
                  <a:lnTo>
                    <a:pt x="0" y="1661013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680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811165" y="-872890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4" y="0"/>
                </a:lnTo>
                <a:lnTo>
                  <a:pt x="11409404" y="12105469"/>
                </a:lnTo>
                <a:lnTo>
                  <a:pt x="0" y="12105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5236352" y="9276134"/>
            <a:ext cx="1010866" cy="101086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3396196"/>
            <a:ext cx="10416502" cy="510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2300">
                <a:solidFill>
                  <a:srgbClr val="E9E8E9"/>
                </a:solidFill>
                <a:latin typeface="Cy Grotesk Grand"/>
              </a:rPr>
              <a:t>O AI-Sport é um jogo de fantasy para fãs de e-sports, onde os usuários montam equipes virtuais de jogadores profissionais de e-sports e competem entre si com base no desempenho real desses jogadores em torneios e competições.</a:t>
            </a:r>
          </a:p>
          <a:p>
            <a:pPr algn="l">
              <a:lnSpc>
                <a:spcPts val="3680"/>
              </a:lnSpc>
            </a:pPr>
            <a:endParaRPr lang="en-US" sz="2300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680"/>
              </a:lnSpc>
            </a:pPr>
            <a:r>
              <a:rPr lang="en-US" sz="2300">
                <a:solidFill>
                  <a:srgbClr val="E9E8E9"/>
                </a:solidFill>
                <a:latin typeface="Cy Grotesk Grand"/>
              </a:rPr>
              <a:t>A plataforma é construída com notícias e gráficos de análises reais dos resultados dos jogos e seus torneios, apoiando construções críticas de times e inteligência de game.</a:t>
            </a:r>
          </a:p>
          <a:p>
            <a:pPr algn="l">
              <a:lnSpc>
                <a:spcPts val="3680"/>
              </a:lnSpc>
            </a:pPr>
            <a:endParaRPr lang="en-US" sz="2300">
              <a:solidFill>
                <a:srgbClr val="E9E8E9"/>
              </a:solidFill>
              <a:latin typeface="Cy Grotesk Gran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1710001"/>
            <a:ext cx="10711428" cy="133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9000" spc="-117">
                <a:solidFill>
                  <a:srgbClr val="00FF12"/>
                </a:solidFill>
                <a:latin typeface="Arcade Gamer"/>
              </a:rPr>
              <a:t>O OBJETIVO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463808" y="591500"/>
            <a:ext cx="5194934" cy="10557405"/>
            <a:chOff x="0" y="0"/>
            <a:chExt cx="5001260" cy="101638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8"/>
              <a:stretch>
                <a:fillRect l="-45" r="-4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9"/>
              <a:stretch>
                <a:fillRect b="-60390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990600"/>
            <a:ext cx="835426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TELAS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316699" y="3411896"/>
            <a:ext cx="5085392" cy="1262830"/>
            <a:chOff x="0" y="0"/>
            <a:chExt cx="3242186" cy="8051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42186" cy="805116"/>
            </a:xfrm>
            <a:custGeom>
              <a:avLst/>
              <a:gdLst/>
              <a:ahLst/>
              <a:cxnLst/>
              <a:rect l="l" t="t" r="r" b="b"/>
              <a:pathLst>
                <a:path w="3242186" h="805116">
                  <a:moveTo>
                    <a:pt x="0" y="0"/>
                  </a:moveTo>
                  <a:lnTo>
                    <a:pt x="3242186" y="0"/>
                  </a:lnTo>
                  <a:lnTo>
                    <a:pt x="3242186" y="805116"/>
                  </a:lnTo>
                  <a:lnTo>
                    <a:pt x="0" y="80511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242186" cy="824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16699" y="6703550"/>
            <a:ext cx="5085392" cy="1262830"/>
            <a:chOff x="0" y="0"/>
            <a:chExt cx="3242186" cy="80511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42186" cy="805116"/>
            </a:xfrm>
            <a:custGeom>
              <a:avLst/>
              <a:gdLst/>
              <a:ahLst/>
              <a:cxnLst/>
              <a:rect l="l" t="t" r="r" b="b"/>
              <a:pathLst>
                <a:path w="3242186" h="805116">
                  <a:moveTo>
                    <a:pt x="0" y="0"/>
                  </a:moveTo>
                  <a:lnTo>
                    <a:pt x="3242186" y="0"/>
                  </a:lnTo>
                  <a:lnTo>
                    <a:pt x="3242186" y="805116"/>
                  </a:lnTo>
                  <a:lnTo>
                    <a:pt x="0" y="80511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242186" cy="824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1028700"/>
            <a:ext cx="5385637" cy="10944960"/>
            <a:chOff x="0" y="0"/>
            <a:chExt cx="5001260" cy="101638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b="-9285"/>
              </a:stretch>
            </a:blipFill>
          </p:spPr>
        </p:sp>
      </p:grpSp>
      <p:sp>
        <p:nvSpPr>
          <p:cNvPr id="13" name="AutoShape 13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2478814" y="4076223"/>
            <a:ext cx="4727637" cy="3072964"/>
          </a:xfrm>
          <a:custGeom>
            <a:avLst/>
            <a:gdLst/>
            <a:ahLst/>
            <a:cxnLst/>
            <a:rect l="l" t="t" r="r" b="b"/>
            <a:pathLst>
              <a:path w="4727637" h="3072964">
                <a:moveTo>
                  <a:pt x="0" y="0"/>
                </a:moveTo>
                <a:lnTo>
                  <a:pt x="4727637" y="0"/>
                </a:lnTo>
                <a:lnTo>
                  <a:pt x="4727637" y="3072964"/>
                </a:lnTo>
                <a:lnTo>
                  <a:pt x="0" y="3072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463331" y="3838482"/>
            <a:ext cx="4803591" cy="614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O player poderá ter acesso a patrocinadores de seu time favorito (e do AI-Sport) na camisa de seus jogadores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63331" y="7130137"/>
            <a:ext cx="4803591" cy="614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Veremos mais pra frente como isso poderá se tornar um meio de angariar receita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51868" y="3554749"/>
            <a:ext cx="4513069" cy="30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Cy Grotesk Grand Bold"/>
              </a:rPr>
              <a:t>Patrocinadores na Camisa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1868" y="6846403"/>
            <a:ext cx="4513069" cy="30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Cy Grotesk Grand Bold"/>
              </a:rPr>
              <a:t>B2B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990600"/>
            <a:ext cx="835426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TELAS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891483" y="6667623"/>
            <a:ext cx="5092201" cy="1337051"/>
            <a:chOff x="0" y="0"/>
            <a:chExt cx="3313784" cy="8700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13783" cy="870095"/>
            </a:xfrm>
            <a:custGeom>
              <a:avLst/>
              <a:gdLst/>
              <a:ahLst/>
              <a:cxnLst/>
              <a:rect l="l" t="t" r="r" b="b"/>
              <a:pathLst>
                <a:path w="3313783" h="870095">
                  <a:moveTo>
                    <a:pt x="0" y="0"/>
                  </a:moveTo>
                  <a:lnTo>
                    <a:pt x="3313783" y="0"/>
                  </a:lnTo>
                  <a:lnTo>
                    <a:pt x="3313783" y="870095"/>
                  </a:lnTo>
                  <a:lnTo>
                    <a:pt x="0" y="87009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313784" cy="889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028289" y="7094690"/>
            <a:ext cx="4600131" cy="79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9"/>
              </a:lnSpc>
            </a:pPr>
            <a:r>
              <a:rPr lang="en-US" sz="1245" spc="37">
                <a:solidFill>
                  <a:srgbClr val="010101"/>
                </a:solidFill>
                <a:latin typeface="Cy Grotesk Grand"/>
              </a:rPr>
              <a:t>Popularidade, taxa de vitória e banimento por campeão. Clicando nos cards, mais informações estão disponíveis.</a:t>
            </a:r>
          </a:p>
          <a:p>
            <a:pPr algn="l">
              <a:lnSpc>
                <a:spcPts val="1569"/>
              </a:lnSpc>
            </a:pPr>
            <a:endParaRPr lang="en-US" sz="1245" spc="37">
              <a:solidFill>
                <a:srgbClr val="010101"/>
              </a:solidFill>
              <a:latin typeface="Cy Grotesk Gr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17058" y="6806804"/>
            <a:ext cx="4611361" cy="29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</a:pPr>
            <a:r>
              <a:rPr lang="en-US" sz="1730">
                <a:solidFill>
                  <a:srgbClr val="000000"/>
                </a:solidFill>
                <a:latin typeface="Cy Grotesk Grand Bold"/>
              </a:rPr>
              <a:t>Estatísticas de Campeões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873663" y="806053"/>
            <a:ext cx="5385637" cy="10944960"/>
            <a:chOff x="0" y="0"/>
            <a:chExt cx="5001260" cy="101638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b="-240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249808" y="3233110"/>
            <a:ext cx="5188470" cy="2009339"/>
            <a:chOff x="0" y="0"/>
            <a:chExt cx="3376431" cy="13075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76431" cy="1307591"/>
            </a:xfrm>
            <a:custGeom>
              <a:avLst/>
              <a:gdLst/>
              <a:ahLst/>
              <a:cxnLst/>
              <a:rect l="l" t="t" r="r" b="b"/>
              <a:pathLst>
                <a:path w="3376431" h="1307591">
                  <a:moveTo>
                    <a:pt x="0" y="0"/>
                  </a:moveTo>
                  <a:lnTo>
                    <a:pt x="3376431" y="0"/>
                  </a:lnTo>
                  <a:lnTo>
                    <a:pt x="3376431" y="1307591"/>
                  </a:lnTo>
                  <a:lnTo>
                    <a:pt x="0" y="130759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376431" cy="1326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481863" y="3660177"/>
            <a:ext cx="4600131" cy="158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9"/>
              </a:lnSpc>
            </a:pPr>
            <a:r>
              <a:rPr lang="en-US" sz="1245" spc="37">
                <a:solidFill>
                  <a:srgbClr val="010101"/>
                </a:solidFill>
                <a:latin typeface="Cy Grotesk Grand"/>
              </a:rPr>
              <a:t>Sub-menu permite escolha entre estatísticas do campeonato, times, jogadores ou campeões.</a:t>
            </a:r>
          </a:p>
          <a:p>
            <a:pPr algn="l">
              <a:lnSpc>
                <a:spcPts val="1569"/>
              </a:lnSpc>
            </a:pPr>
            <a:endParaRPr lang="en-US" sz="1245" spc="37">
              <a:solidFill>
                <a:srgbClr val="010101"/>
              </a:solidFill>
              <a:latin typeface="Cy Grotesk Grand"/>
            </a:endParaRPr>
          </a:p>
          <a:p>
            <a:pPr algn="l">
              <a:lnSpc>
                <a:spcPts val="1569"/>
              </a:lnSpc>
            </a:pPr>
            <a:r>
              <a:rPr lang="en-US" sz="1245" spc="37">
                <a:solidFill>
                  <a:srgbClr val="010101"/>
                </a:solidFill>
                <a:latin typeface="Cy Grotesk Grand"/>
              </a:rPr>
              <a:t>Aqui, o jogador tem a liberdade de conhecer um pouco mais o universo do jogo que escolheu criar sua liga.</a:t>
            </a:r>
          </a:p>
          <a:p>
            <a:pPr algn="l">
              <a:lnSpc>
                <a:spcPts val="1569"/>
              </a:lnSpc>
            </a:pPr>
            <a:endParaRPr lang="en-US" sz="1245" spc="37">
              <a:solidFill>
                <a:srgbClr val="010101"/>
              </a:solidFill>
              <a:latin typeface="Cy Grotesk Gran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70633" y="3372291"/>
            <a:ext cx="3448423" cy="29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2"/>
              </a:lnSpc>
            </a:pPr>
            <a:r>
              <a:rPr lang="en-US" sz="1730">
                <a:solidFill>
                  <a:srgbClr val="000000"/>
                </a:solidFill>
                <a:latin typeface="Cy Grotesk Grand Bold"/>
              </a:rPr>
              <a:t>Menu de Estatísticas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028700" y="806053"/>
            <a:ext cx="5385637" cy="10944960"/>
            <a:chOff x="0" y="0"/>
            <a:chExt cx="5001260" cy="101638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b="-60390"/>
              </a:stretch>
            </a:blipFill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990600"/>
            <a:ext cx="835426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TELAS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316699" y="3411896"/>
            <a:ext cx="5085392" cy="2492472"/>
            <a:chOff x="0" y="0"/>
            <a:chExt cx="3242186" cy="1589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42186" cy="1589073"/>
            </a:xfrm>
            <a:custGeom>
              <a:avLst/>
              <a:gdLst/>
              <a:ahLst/>
              <a:cxnLst/>
              <a:rect l="l" t="t" r="r" b="b"/>
              <a:pathLst>
                <a:path w="3242186" h="1589073">
                  <a:moveTo>
                    <a:pt x="0" y="0"/>
                  </a:moveTo>
                  <a:lnTo>
                    <a:pt x="3242186" y="0"/>
                  </a:lnTo>
                  <a:lnTo>
                    <a:pt x="3242186" y="1589073"/>
                  </a:lnTo>
                  <a:lnTo>
                    <a:pt x="0" y="1589073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242186" cy="16081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63331" y="3838482"/>
            <a:ext cx="4803591" cy="202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Mostramos que o time atual não foi escalado. Ao clicar numa posição, o usuário é direcionado ao mercado para escalar.</a:t>
            </a:r>
          </a:p>
          <a:p>
            <a:pPr algn="l">
              <a:lnSpc>
                <a:spcPts val="1602"/>
              </a:lnSpc>
            </a:pPr>
            <a:endParaRPr lang="en-US" sz="1271" spc="38">
              <a:solidFill>
                <a:srgbClr val="010101"/>
              </a:solidFill>
              <a:latin typeface="Cy Grotesk Grand"/>
            </a:endParaRPr>
          </a:p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O time é independente de campeonato e isso é um dos plus da jogatina: você pode fazer palpites de quem vai ser escalado em qual campeonato e ganhar pontos por isso!</a:t>
            </a:r>
          </a:p>
          <a:p>
            <a:pPr algn="l">
              <a:lnSpc>
                <a:spcPts val="1602"/>
              </a:lnSpc>
            </a:pPr>
            <a:endParaRPr lang="en-US" sz="1271" spc="38">
              <a:solidFill>
                <a:srgbClr val="010101"/>
              </a:solidFill>
              <a:latin typeface="Cy Grotesk Gr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451868" y="3554749"/>
            <a:ext cx="4513069" cy="30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Cy Grotesk Grand Bold"/>
              </a:rPr>
              <a:t>Tela de Escalação da Rodada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8700" y="1028700"/>
            <a:ext cx="5385637" cy="10944960"/>
            <a:chOff x="0" y="0"/>
            <a:chExt cx="5001260" cy="101638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t="-215" b="-9576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6883718" y="7131550"/>
            <a:ext cx="5085392" cy="2126750"/>
            <a:chOff x="0" y="0"/>
            <a:chExt cx="3242186" cy="13559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42186" cy="1355907"/>
            </a:xfrm>
            <a:custGeom>
              <a:avLst/>
              <a:gdLst/>
              <a:ahLst/>
              <a:cxnLst/>
              <a:rect l="l" t="t" r="r" b="b"/>
              <a:pathLst>
                <a:path w="3242186" h="1355907">
                  <a:moveTo>
                    <a:pt x="0" y="0"/>
                  </a:moveTo>
                  <a:lnTo>
                    <a:pt x="3242186" y="0"/>
                  </a:lnTo>
                  <a:lnTo>
                    <a:pt x="3242186" y="1355907"/>
                  </a:lnTo>
                  <a:lnTo>
                    <a:pt x="0" y="1355907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242186" cy="1374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023358" y="7558137"/>
            <a:ext cx="4695428" cy="142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Resumo das estatísticas e desempenho médio de cada jogador, junto com o valor para auxiliar na escolha.</a:t>
            </a:r>
          </a:p>
          <a:p>
            <a:pPr algn="l">
              <a:lnSpc>
                <a:spcPts val="1602"/>
              </a:lnSpc>
            </a:pPr>
            <a:endParaRPr lang="en-US" sz="1271" spc="38">
              <a:solidFill>
                <a:srgbClr val="010101"/>
              </a:solidFill>
              <a:latin typeface="Cy Grotesk Grand"/>
            </a:endParaRPr>
          </a:p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Cada posição deve ser preenchida de acordo com a logística cada jogo.</a:t>
            </a:r>
          </a:p>
          <a:p>
            <a:pPr algn="l">
              <a:lnSpc>
                <a:spcPts val="1602"/>
              </a:lnSpc>
            </a:pPr>
            <a:endParaRPr lang="en-US" sz="1271" spc="38">
              <a:solidFill>
                <a:srgbClr val="010101"/>
              </a:solidFill>
              <a:latin typeface="Cy Grotesk Gran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11894" y="7274403"/>
            <a:ext cx="3027953" cy="3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Cy Grotesk Grand Bold"/>
              </a:rPr>
              <a:t>Página do Mercado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873663" y="1028700"/>
            <a:ext cx="5385637" cy="10944960"/>
            <a:chOff x="0" y="0"/>
            <a:chExt cx="5001260" cy="101638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b="-2404"/>
              </a:stretch>
            </a:blipFill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990600"/>
            <a:ext cx="835426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TELAS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7265636" y="3179184"/>
            <a:ext cx="5085392" cy="1364750"/>
            <a:chOff x="0" y="0"/>
            <a:chExt cx="3242186" cy="8700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42186" cy="870095"/>
            </a:xfrm>
            <a:custGeom>
              <a:avLst/>
              <a:gdLst/>
              <a:ahLst/>
              <a:cxnLst/>
              <a:rect l="l" t="t" r="r" b="b"/>
              <a:pathLst>
                <a:path w="3242186" h="870095">
                  <a:moveTo>
                    <a:pt x="0" y="0"/>
                  </a:moveTo>
                  <a:lnTo>
                    <a:pt x="3242186" y="0"/>
                  </a:lnTo>
                  <a:lnTo>
                    <a:pt x="3242186" y="870095"/>
                  </a:lnTo>
                  <a:lnTo>
                    <a:pt x="0" y="87009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242186" cy="889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65636" y="6039747"/>
            <a:ext cx="5085392" cy="1364750"/>
            <a:chOff x="0" y="0"/>
            <a:chExt cx="3242186" cy="8700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42186" cy="870095"/>
            </a:xfrm>
            <a:custGeom>
              <a:avLst/>
              <a:gdLst/>
              <a:ahLst/>
              <a:cxnLst/>
              <a:rect l="l" t="t" r="r" b="b"/>
              <a:pathLst>
                <a:path w="3242186" h="870095">
                  <a:moveTo>
                    <a:pt x="0" y="0"/>
                  </a:moveTo>
                  <a:lnTo>
                    <a:pt x="3242186" y="0"/>
                  </a:lnTo>
                  <a:lnTo>
                    <a:pt x="3242186" y="870095"/>
                  </a:lnTo>
                  <a:lnTo>
                    <a:pt x="0" y="87009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3242186" cy="889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179184"/>
            <a:ext cx="5085392" cy="1364750"/>
            <a:chOff x="0" y="0"/>
            <a:chExt cx="3242186" cy="8700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42186" cy="870095"/>
            </a:xfrm>
            <a:custGeom>
              <a:avLst/>
              <a:gdLst/>
              <a:ahLst/>
              <a:cxnLst/>
              <a:rect l="l" t="t" r="r" b="b"/>
              <a:pathLst>
                <a:path w="3242186" h="870095">
                  <a:moveTo>
                    <a:pt x="0" y="0"/>
                  </a:moveTo>
                  <a:lnTo>
                    <a:pt x="3242186" y="0"/>
                  </a:lnTo>
                  <a:lnTo>
                    <a:pt x="3242186" y="870095"/>
                  </a:lnTo>
                  <a:lnTo>
                    <a:pt x="0" y="87009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3242186" cy="889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196973" y="687046"/>
            <a:ext cx="4622297" cy="9393663"/>
            <a:chOff x="0" y="0"/>
            <a:chExt cx="5001260" cy="101638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b="-95976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687566" y="5143500"/>
            <a:ext cx="3656976" cy="3876653"/>
          </a:xfrm>
          <a:custGeom>
            <a:avLst/>
            <a:gdLst/>
            <a:ahLst/>
            <a:cxnLst/>
            <a:rect l="l" t="t" r="r" b="b"/>
            <a:pathLst>
              <a:path w="3656976" h="3876653">
                <a:moveTo>
                  <a:pt x="0" y="0"/>
                </a:moveTo>
                <a:lnTo>
                  <a:pt x="3656976" y="0"/>
                </a:lnTo>
                <a:lnTo>
                  <a:pt x="3656976" y="3876653"/>
                </a:lnTo>
                <a:lnTo>
                  <a:pt x="0" y="38766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405275" y="3605770"/>
            <a:ext cx="4695428" cy="614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Tela para o usuário confirmar a escalação, com o aviso de que o valor do time será deduzido do saldo total.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05275" y="6466334"/>
            <a:ext cx="4695428" cy="614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Note que é possível escolher jogadores de times diferentes pertencetes à vários campeonatos diferentes.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8340" y="3605770"/>
            <a:ext cx="4695428" cy="816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010101"/>
                </a:solidFill>
                <a:latin typeface="Cy Grotesk Grand"/>
              </a:rPr>
              <a:t>Com a moeda do jogo (AI$), o jogador pode escolher profissionais reais a diferentes valores - assim como funciona a valorização de times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93812" y="3322037"/>
            <a:ext cx="4304482" cy="30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Cy Grotesk Grand Bold"/>
              </a:rPr>
              <a:t>Confirmação da Escalação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93812" y="6182600"/>
            <a:ext cx="4304482" cy="30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Cy Grotesk Grand Bold"/>
              </a:rPr>
              <a:t>Jogadores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6876" y="3322037"/>
            <a:ext cx="4304482" cy="302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1766">
                <a:solidFill>
                  <a:srgbClr val="000000"/>
                </a:solidFill>
                <a:latin typeface="Cy Grotesk Grand Bold"/>
              </a:rPr>
              <a:t>Carteira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D1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35137" y="-970240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5" y="0"/>
                </a:lnTo>
                <a:lnTo>
                  <a:pt x="11409405" y="12105469"/>
                </a:lnTo>
                <a:lnTo>
                  <a:pt x="0" y="12105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831749" y="383422"/>
            <a:ext cx="4624256" cy="9397981"/>
            <a:chOff x="0" y="0"/>
            <a:chExt cx="5000993" cy="10163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338760" y="288798"/>
              <a:ext cx="4330776" cy="9398001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t="-271" b="-27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907512" y="8396295"/>
            <a:ext cx="4543111" cy="862005"/>
            <a:chOff x="0" y="0"/>
            <a:chExt cx="699915" cy="132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9915" cy="132801"/>
            </a:xfrm>
            <a:custGeom>
              <a:avLst/>
              <a:gdLst/>
              <a:ahLst/>
              <a:cxnLst/>
              <a:rect l="l" t="t" r="r" b="b"/>
              <a:pathLst>
                <a:path w="699915" h="132801">
                  <a:moveTo>
                    <a:pt x="66401" y="0"/>
                  </a:moveTo>
                  <a:lnTo>
                    <a:pt x="633515" y="0"/>
                  </a:lnTo>
                  <a:cubicBezTo>
                    <a:pt x="651125" y="0"/>
                    <a:pt x="668014" y="6996"/>
                    <a:pt x="680467" y="19448"/>
                  </a:cubicBezTo>
                  <a:cubicBezTo>
                    <a:pt x="692919" y="31901"/>
                    <a:pt x="699915" y="48790"/>
                    <a:pt x="699915" y="66401"/>
                  </a:cubicBezTo>
                  <a:lnTo>
                    <a:pt x="699915" y="66401"/>
                  </a:lnTo>
                  <a:cubicBezTo>
                    <a:pt x="699915" y="103073"/>
                    <a:pt x="670187" y="132801"/>
                    <a:pt x="633515" y="132801"/>
                  </a:cubicBezTo>
                  <a:lnTo>
                    <a:pt x="66401" y="132801"/>
                  </a:lnTo>
                  <a:cubicBezTo>
                    <a:pt x="29729" y="132801"/>
                    <a:pt x="0" y="103073"/>
                    <a:pt x="0" y="66401"/>
                  </a:cubicBezTo>
                  <a:lnTo>
                    <a:pt x="0" y="66401"/>
                  </a:lnTo>
                  <a:cubicBezTo>
                    <a:pt x="0" y="29729"/>
                    <a:pt x="29729" y="0"/>
                    <a:pt x="66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1E1E1E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699915" cy="151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07512" y="8639972"/>
            <a:ext cx="4422947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50" spc="-32" dirty="0">
                <a:solidFill>
                  <a:srgbClr val="010101"/>
                </a:solidFill>
                <a:latin typeface="Arcade Gamer"/>
                <a:hlinkClick r:id="rId8"/>
              </a:rPr>
              <a:t>VEJA O VÍDEO (LINK)</a:t>
            </a:r>
            <a:endParaRPr lang="en-US" sz="2499" spc="-32">
              <a:solidFill>
                <a:srgbClr val="010101"/>
              </a:solidFill>
              <a:latin typeface="Arcade Gam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9742" y="-577216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36352" y="6199494"/>
            <a:ext cx="1010866" cy="10108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47218" y="7210360"/>
            <a:ext cx="1010866" cy="2065774"/>
            <a:chOff x="0" y="0"/>
            <a:chExt cx="812800" cy="1661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661013"/>
            </a:xfrm>
            <a:custGeom>
              <a:avLst/>
              <a:gdLst/>
              <a:ahLst/>
              <a:cxnLst/>
              <a:rect l="l" t="t" r="r" b="b"/>
              <a:pathLst>
                <a:path w="812800" h="1661013">
                  <a:moveTo>
                    <a:pt x="0" y="0"/>
                  </a:moveTo>
                  <a:lnTo>
                    <a:pt x="812800" y="0"/>
                  </a:lnTo>
                  <a:lnTo>
                    <a:pt x="812800" y="1661013"/>
                  </a:lnTo>
                  <a:lnTo>
                    <a:pt x="0" y="1661013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680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8084" y="6199494"/>
            <a:ext cx="1010866" cy="10108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8084" y="9276134"/>
            <a:ext cx="1010866" cy="10108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36352" y="9276134"/>
            <a:ext cx="1010866" cy="10108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376872" y="1046534"/>
            <a:ext cx="7375779" cy="8229600"/>
          </a:xfrm>
          <a:custGeom>
            <a:avLst/>
            <a:gdLst/>
            <a:ahLst/>
            <a:cxnLst/>
            <a:rect l="l" t="t" r="r" b="b"/>
            <a:pathLst>
              <a:path w="7375779" h="8229600">
                <a:moveTo>
                  <a:pt x="0" y="0"/>
                </a:moveTo>
                <a:lnTo>
                  <a:pt x="7375779" y="0"/>
                </a:lnTo>
                <a:lnTo>
                  <a:pt x="73757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3330140"/>
            <a:ext cx="8115300" cy="351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Nossos jogos são nossa fonte de inspiração, e o modelo de negócio não poderia ser muito distante para nosso público alvo.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Aqui você vai encontrar nosso Business Plan resumido.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710001"/>
            <a:ext cx="10711428" cy="133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9000" spc="-117">
                <a:solidFill>
                  <a:srgbClr val="00FF12"/>
                </a:solidFill>
                <a:latin typeface="Arcade Gamer"/>
              </a:rPr>
              <a:t>NEGÓCIOS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48150" y="7836992"/>
            <a:ext cx="4455954" cy="711098"/>
            <a:chOff x="0" y="0"/>
            <a:chExt cx="832172" cy="1328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2172" cy="132801"/>
            </a:xfrm>
            <a:custGeom>
              <a:avLst/>
              <a:gdLst/>
              <a:ahLst/>
              <a:cxnLst/>
              <a:rect l="l" t="t" r="r" b="b"/>
              <a:pathLst>
                <a:path w="832172" h="132801">
                  <a:moveTo>
                    <a:pt x="66401" y="0"/>
                  </a:moveTo>
                  <a:lnTo>
                    <a:pt x="765772" y="0"/>
                  </a:lnTo>
                  <a:cubicBezTo>
                    <a:pt x="783382" y="0"/>
                    <a:pt x="800272" y="6996"/>
                    <a:pt x="812724" y="19448"/>
                  </a:cubicBezTo>
                  <a:cubicBezTo>
                    <a:pt x="825177" y="31901"/>
                    <a:pt x="832172" y="48790"/>
                    <a:pt x="832172" y="66401"/>
                  </a:cubicBezTo>
                  <a:lnTo>
                    <a:pt x="832172" y="66401"/>
                  </a:lnTo>
                  <a:cubicBezTo>
                    <a:pt x="832172" y="103073"/>
                    <a:pt x="802444" y="132801"/>
                    <a:pt x="765772" y="132801"/>
                  </a:cubicBezTo>
                  <a:lnTo>
                    <a:pt x="66401" y="132801"/>
                  </a:lnTo>
                  <a:cubicBezTo>
                    <a:pt x="29729" y="132801"/>
                    <a:pt x="0" y="103073"/>
                    <a:pt x="0" y="66401"/>
                  </a:cubicBezTo>
                  <a:lnTo>
                    <a:pt x="0" y="66401"/>
                  </a:lnTo>
                  <a:cubicBezTo>
                    <a:pt x="0" y="29729"/>
                    <a:pt x="29729" y="0"/>
                    <a:pt x="66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00FF12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32172" cy="151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629438" y="7892137"/>
            <a:ext cx="600808" cy="600808"/>
          </a:xfrm>
          <a:custGeom>
            <a:avLst/>
            <a:gdLst/>
            <a:ahLst/>
            <a:cxnLst/>
            <a:rect l="l" t="t" r="r" b="b"/>
            <a:pathLst>
              <a:path w="600808" h="600808">
                <a:moveTo>
                  <a:pt x="0" y="0"/>
                </a:moveTo>
                <a:lnTo>
                  <a:pt x="600808" y="0"/>
                </a:lnTo>
                <a:lnTo>
                  <a:pt x="600808" y="600807"/>
                </a:lnTo>
                <a:lnTo>
                  <a:pt x="0" y="60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19540" y="7892137"/>
            <a:ext cx="600808" cy="600808"/>
          </a:xfrm>
          <a:custGeom>
            <a:avLst/>
            <a:gdLst/>
            <a:ahLst/>
            <a:cxnLst/>
            <a:rect l="l" t="t" r="r" b="b"/>
            <a:pathLst>
              <a:path w="600808" h="600808">
                <a:moveTo>
                  <a:pt x="0" y="0"/>
                </a:moveTo>
                <a:lnTo>
                  <a:pt x="600808" y="0"/>
                </a:lnTo>
                <a:lnTo>
                  <a:pt x="600808" y="600807"/>
                </a:lnTo>
                <a:lnTo>
                  <a:pt x="0" y="600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15991" y="8034261"/>
            <a:ext cx="331910" cy="316559"/>
          </a:xfrm>
          <a:custGeom>
            <a:avLst/>
            <a:gdLst/>
            <a:ahLst/>
            <a:cxnLst/>
            <a:rect l="l" t="t" r="r" b="b"/>
            <a:pathLst>
              <a:path w="331910" h="316559">
                <a:moveTo>
                  <a:pt x="0" y="0"/>
                </a:moveTo>
                <a:lnTo>
                  <a:pt x="331910" y="0"/>
                </a:lnTo>
                <a:lnTo>
                  <a:pt x="331910" y="316559"/>
                </a:lnTo>
                <a:lnTo>
                  <a:pt x="0" y="316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825988" y="1028700"/>
            <a:ext cx="2433312" cy="606421"/>
          </a:xfrm>
          <a:custGeom>
            <a:avLst/>
            <a:gdLst/>
            <a:ahLst/>
            <a:cxnLst/>
            <a:rect l="l" t="t" r="r" b="b"/>
            <a:pathLst>
              <a:path w="2433312" h="606421">
                <a:moveTo>
                  <a:pt x="0" y="0"/>
                </a:moveTo>
                <a:lnTo>
                  <a:pt x="2433312" y="0"/>
                </a:lnTo>
                <a:lnTo>
                  <a:pt x="2433312" y="606421"/>
                </a:lnTo>
                <a:lnTo>
                  <a:pt x="0" y="6064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7465503" y="3134465"/>
            <a:ext cx="7547577" cy="7976303"/>
          </a:xfrm>
          <a:custGeom>
            <a:avLst/>
            <a:gdLst/>
            <a:ahLst/>
            <a:cxnLst/>
            <a:rect l="l" t="t" r="r" b="b"/>
            <a:pathLst>
              <a:path w="7547577" h="7976303">
                <a:moveTo>
                  <a:pt x="0" y="0"/>
                </a:moveTo>
                <a:lnTo>
                  <a:pt x="7547578" y="0"/>
                </a:lnTo>
                <a:lnTo>
                  <a:pt x="7547578" y="7976303"/>
                </a:lnTo>
                <a:lnTo>
                  <a:pt x="0" y="7976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94110" y="4271045"/>
            <a:ext cx="7604516" cy="2814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Seleção de Equipes</a:t>
            </a:r>
          </a:p>
          <a:p>
            <a:pPr algn="ctr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Pontuação</a:t>
            </a:r>
          </a:p>
          <a:p>
            <a:pPr algn="ctr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Ligas e Competições</a:t>
            </a:r>
          </a:p>
          <a:p>
            <a:pPr algn="ctr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Calendário de Eventos</a:t>
            </a:r>
          </a:p>
          <a:p>
            <a:pPr algn="ctr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Estatísticas e Análises</a:t>
            </a:r>
          </a:p>
          <a:p>
            <a:pPr algn="ctr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Recompensas e Prêmios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61505" y="5223545"/>
            <a:ext cx="5496609" cy="233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Assinatura Premium</a:t>
            </a:r>
          </a:p>
          <a:p>
            <a:pPr algn="l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Publicidade e Parcerias</a:t>
            </a:r>
          </a:p>
          <a:p>
            <a:pPr algn="l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Venda de Itens Virtuais</a:t>
            </a:r>
          </a:p>
          <a:p>
            <a:pPr algn="l">
              <a:lnSpc>
                <a:spcPts val="3771"/>
              </a:lnSpc>
            </a:pPr>
            <a:r>
              <a:rPr lang="en-US" sz="2049">
                <a:solidFill>
                  <a:srgbClr val="E9E8E9"/>
                </a:solidFill>
                <a:latin typeface="Cy Grotesk Grand"/>
              </a:rPr>
              <a:t>Loja de Merchandising</a:t>
            </a:r>
          </a:p>
          <a:p>
            <a:pPr algn="l">
              <a:lnSpc>
                <a:spcPts val="3771"/>
              </a:lnSpc>
            </a:pPr>
            <a:endParaRPr lang="en-US" sz="2049">
              <a:solidFill>
                <a:srgbClr val="E9E8E9"/>
              </a:solidFill>
              <a:latin typeface="Cy Grotesk Gran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94110" y="2526208"/>
            <a:ext cx="7604516" cy="151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7"/>
              </a:lnSpc>
            </a:pPr>
            <a:r>
              <a:rPr lang="en-US" sz="5362" spc="-69">
                <a:solidFill>
                  <a:srgbClr val="00FF12"/>
                </a:solidFill>
                <a:latin typeface="Arcade Gamer"/>
              </a:rPr>
              <a:t>RECURSOS PLAYER (FREE)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61505" y="3192958"/>
            <a:ext cx="6468627" cy="2240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7"/>
              </a:lnSpc>
            </a:pPr>
            <a:r>
              <a:rPr lang="en-US" sz="5362" spc="-69">
                <a:solidFill>
                  <a:srgbClr val="FF105F"/>
                </a:solidFill>
                <a:latin typeface="Arcade Gamer"/>
              </a:rPr>
              <a:t>WIN-WIN</a:t>
            </a:r>
          </a:p>
          <a:p>
            <a:pPr algn="l">
              <a:lnSpc>
                <a:spcPts val="5737"/>
              </a:lnSpc>
            </a:pPr>
            <a:r>
              <a:rPr lang="en-US" sz="5362" spc="-69">
                <a:solidFill>
                  <a:srgbClr val="FF105F"/>
                </a:solidFill>
                <a:latin typeface="Arcade Gamer"/>
              </a:rPr>
              <a:t>BUSINESS DEALS (PAGOS)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86103" y="8013201"/>
            <a:ext cx="3713239" cy="36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6"/>
              </a:lnSpc>
            </a:pPr>
            <a:r>
              <a:rPr lang="en-US" sz="2538" spc="-33">
                <a:solidFill>
                  <a:srgbClr val="00FF12"/>
                </a:solidFill>
                <a:latin typeface="Arcade Gamer"/>
              </a:rPr>
              <a:t>PRÓXIMA FASE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850122"/>
            <a:ext cx="3993517" cy="4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799" spc="-36">
                <a:solidFill>
                  <a:srgbClr val="E9E8E9"/>
                </a:solidFill>
                <a:latin typeface="Arcade Gamer"/>
              </a:rPr>
              <a:t>///2023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7447506" y="3445385"/>
            <a:ext cx="7547577" cy="7976303"/>
          </a:xfrm>
          <a:custGeom>
            <a:avLst/>
            <a:gdLst/>
            <a:ahLst/>
            <a:cxnLst/>
            <a:rect l="l" t="t" r="r" b="b"/>
            <a:pathLst>
              <a:path w="7547577" h="7976303">
                <a:moveTo>
                  <a:pt x="0" y="0"/>
                </a:moveTo>
                <a:lnTo>
                  <a:pt x="7547577" y="0"/>
                </a:lnTo>
                <a:lnTo>
                  <a:pt x="7547577" y="7976303"/>
                </a:lnTo>
                <a:lnTo>
                  <a:pt x="0" y="7976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654383"/>
            <a:ext cx="16230600" cy="7889667"/>
            <a:chOff x="0" y="0"/>
            <a:chExt cx="8667503" cy="42132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67503" cy="4213258"/>
            </a:xfrm>
            <a:custGeom>
              <a:avLst/>
              <a:gdLst/>
              <a:ahLst/>
              <a:cxnLst/>
              <a:rect l="l" t="t" r="r" b="b"/>
              <a:pathLst>
                <a:path w="8667503" h="4213258">
                  <a:moveTo>
                    <a:pt x="23850" y="0"/>
                  </a:moveTo>
                  <a:lnTo>
                    <a:pt x="8643653" y="0"/>
                  </a:lnTo>
                  <a:cubicBezTo>
                    <a:pt x="8649978" y="0"/>
                    <a:pt x="8656045" y="2513"/>
                    <a:pt x="8660517" y="6985"/>
                  </a:cubicBezTo>
                  <a:cubicBezTo>
                    <a:pt x="8664990" y="11458"/>
                    <a:pt x="8667503" y="17524"/>
                    <a:pt x="8667503" y="23850"/>
                  </a:cubicBezTo>
                  <a:lnTo>
                    <a:pt x="8667503" y="4189409"/>
                  </a:lnTo>
                  <a:cubicBezTo>
                    <a:pt x="8667503" y="4195734"/>
                    <a:pt x="8664990" y="4201800"/>
                    <a:pt x="8660517" y="4206273"/>
                  </a:cubicBezTo>
                  <a:cubicBezTo>
                    <a:pt x="8656045" y="4210746"/>
                    <a:pt x="8649978" y="4213258"/>
                    <a:pt x="8643653" y="4213258"/>
                  </a:cubicBezTo>
                  <a:lnTo>
                    <a:pt x="23850" y="4213258"/>
                  </a:lnTo>
                  <a:cubicBezTo>
                    <a:pt x="17524" y="4213258"/>
                    <a:pt x="11458" y="4210746"/>
                    <a:pt x="6985" y="4206273"/>
                  </a:cubicBezTo>
                  <a:cubicBezTo>
                    <a:pt x="2513" y="4201800"/>
                    <a:pt x="0" y="4195734"/>
                    <a:pt x="0" y="4189409"/>
                  </a:cubicBezTo>
                  <a:lnTo>
                    <a:pt x="0" y="23850"/>
                  </a:lnTo>
                  <a:cubicBezTo>
                    <a:pt x="0" y="17524"/>
                    <a:pt x="2513" y="11458"/>
                    <a:pt x="6985" y="6985"/>
                  </a:cubicBezTo>
                  <a:cubicBezTo>
                    <a:pt x="11458" y="2513"/>
                    <a:pt x="17524" y="0"/>
                    <a:pt x="23850" y="0"/>
                  </a:cubicBezTo>
                  <a:close/>
                </a:path>
              </a:pathLst>
            </a:custGeom>
            <a:solidFill>
              <a:srgbClr val="0A3900"/>
            </a:solidFill>
            <a:ln w="38100" cap="rnd">
              <a:solidFill>
                <a:srgbClr val="00FF12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667503" cy="4232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61923" y="8321234"/>
            <a:ext cx="2097006" cy="876996"/>
            <a:chOff x="0" y="0"/>
            <a:chExt cx="1119848" cy="4683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9848" cy="468335"/>
            </a:xfrm>
            <a:custGeom>
              <a:avLst/>
              <a:gdLst/>
              <a:ahLst/>
              <a:cxnLst/>
              <a:rect l="l" t="t" r="r" b="b"/>
              <a:pathLst>
                <a:path w="1119848" h="468335">
                  <a:moveTo>
                    <a:pt x="36919" y="0"/>
                  </a:moveTo>
                  <a:lnTo>
                    <a:pt x="1082929" y="0"/>
                  </a:lnTo>
                  <a:cubicBezTo>
                    <a:pt x="1092721" y="0"/>
                    <a:pt x="1102111" y="3890"/>
                    <a:pt x="1109035" y="10813"/>
                  </a:cubicBezTo>
                  <a:cubicBezTo>
                    <a:pt x="1115958" y="17737"/>
                    <a:pt x="1119848" y="27127"/>
                    <a:pt x="1119848" y="36919"/>
                  </a:cubicBezTo>
                  <a:lnTo>
                    <a:pt x="1119848" y="431416"/>
                  </a:lnTo>
                  <a:cubicBezTo>
                    <a:pt x="1119848" y="441208"/>
                    <a:pt x="1115958" y="450598"/>
                    <a:pt x="1109035" y="457522"/>
                  </a:cubicBezTo>
                  <a:cubicBezTo>
                    <a:pt x="1102111" y="464446"/>
                    <a:pt x="1092721" y="468335"/>
                    <a:pt x="1082929" y="468335"/>
                  </a:cubicBezTo>
                  <a:lnTo>
                    <a:pt x="36919" y="468335"/>
                  </a:lnTo>
                  <a:cubicBezTo>
                    <a:pt x="27127" y="468335"/>
                    <a:pt x="17737" y="464446"/>
                    <a:pt x="10813" y="457522"/>
                  </a:cubicBezTo>
                  <a:cubicBezTo>
                    <a:pt x="3890" y="450598"/>
                    <a:pt x="0" y="441208"/>
                    <a:pt x="0" y="431416"/>
                  </a:cubicBezTo>
                  <a:lnTo>
                    <a:pt x="0" y="36919"/>
                  </a:lnTo>
                  <a:cubicBezTo>
                    <a:pt x="0" y="27127"/>
                    <a:pt x="3890" y="17737"/>
                    <a:pt x="10813" y="10813"/>
                  </a:cubicBezTo>
                  <a:cubicBezTo>
                    <a:pt x="17737" y="3890"/>
                    <a:pt x="27127" y="0"/>
                    <a:pt x="3691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119848" cy="48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u="none" strike="noStrike" spc="42">
                  <a:solidFill>
                    <a:srgbClr val="1E1E1E"/>
                  </a:solidFill>
                  <a:latin typeface="Cy Grotesk Grand"/>
                </a:rPr>
                <a:t>Micro Transações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73957" y="8372420"/>
            <a:ext cx="2097006" cy="876996"/>
            <a:chOff x="0" y="0"/>
            <a:chExt cx="1119848" cy="4683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9848" cy="468335"/>
            </a:xfrm>
            <a:custGeom>
              <a:avLst/>
              <a:gdLst/>
              <a:ahLst/>
              <a:cxnLst/>
              <a:rect l="l" t="t" r="r" b="b"/>
              <a:pathLst>
                <a:path w="1119848" h="468335">
                  <a:moveTo>
                    <a:pt x="36919" y="0"/>
                  </a:moveTo>
                  <a:lnTo>
                    <a:pt x="1082929" y="0"/>
                  </a:lnTo>
                  <a:cubicBezTo>
                    <a:pt x="1092721" y="0"/>
                    <a:pt x="1102111" y="3890"/>
                    <a:pt x="1109035" y="10813"/>
                  </a:cubicBezTo>
                  <a:cubicBezTo>
                    <a:pt x="1115958" y="17737"/>
                    <a:pt x="1119848" y="27127"/>
                    <a:pt x="1119848" y="36919"/>
                  </a:cubicBezTo>
                  <a:lnTo>
                    <a:pt x="1119848" y="431416"/>
                  </a:lnTo>
                  <a:cubicBezTo>
                    <a:pt x="1119848" y="441208"/>
                    <a:pt x="1115958" y="450598"/>
                    <a:pt x="1109035" y="457522"/>
                  </a:cubicBezTo>
                  <a:cubicBezTo>
                    <a:pt x="1102111" y="464446"/>
                    <a:pt x="1092721" y="468335"/>
                    <a:pt x="1082929" y="468335"/>
                  </a:cubicBezTo>
                  <a:lnTo>
                    <a:pt x="36919" y="468335"/>
                  </a:lnTo>
                  <a:cubicBezTo>
                    <a:pt x="27127" y="468335"/>
                    <a:pt x="17737" y="464446"/>
                    <a:pt x="10813" y="457522"/>
                  </a:cubicBezTo>
                  <a:cubicBezTo>
                    <a:pt x="3890" y="450598"/>
                    <a:pt x="0" y="441208"/>
                    <a:pt x="0" y="431416"/>
                  </a:cubicBezTo>
                  <a:lnTo>
                    <a:pt x="0" y="36919"/>
                  </a:lnTo>
                  <a:cubicBezTo>
                    <a:pt x="0" y="27127"/>
                    <a:pt x="3890" y="17737"/>
                    <a:pt x="10813" y="10813"/>
                  </a:cubicBezTo>
                  <a:cubicBezTo>
                    <a:pt x="17737" y="3890"/>
                    <a:pt x="27127" y="0"/>
                    <a:pt x="3691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119848" cy="48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u="none" strike="noStrike" spc="42">
                  <a:solidFill>
                    <a:srgbClr val="1E1E1E"/>
                  </a:solidFill>
                  <a:latin typeface="Cy Grotesk Grand"/>
                </a:rPr>
                <a:t>Produção do Game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84108" y="8321234"/>
            <a:ext cx="2407750" cy="876996"/>
            <a:chOff x="0" y="0"/>
            <a:chExt cx="1285792" cy="4683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85792" cy="468335"/>
            </a:xfrm>
            <a:custGeom>
              <a:avLst/>
              <a:gdLst/>
              <a:ahLst/>
              <a:cxnLst/>
              <a:rect l="l" t="t" r="r" b="b"/>
              <a:pathLst>
                <a:path w="1285792" h="468335">
                  <a:moveTo>
                    <a:pt x="32154" y="0"/>
                  </a:moveTo>
                  <a:lnTo>
                    <a:pt x="1253638" y="0"/>
                  </a:lnTo>
                  <a:cubicBezTo>
                    <a:pt x="1262166" y="0"/>
                    <a:pt x="1270344" y="3388"/>
                    <a:pt x="1276375" y="9418"/>
                  </a:cubicBezTo>
                  <a:cubicBezTo>
                    <a:pt x="1282405" y="15448"/>
                    <a:pt x="1285792" y="23626"/>
                    <a:pt x="1285792" y="32154"/>
                  </a:cubicBezTo>
                  <a:lnTo>
                    <a:pt x="1285792" y="436181"/>
                  </a:lnTo>
                  <a:cubicBezTo>
                    <a:pt x="1285792" y="453939"/>
                    <a:pt x="1271396" y="468335"/>
                    <a:pt x="1253638" y="468335"/>
                  </a:cubicBezTo>
                  <a:lnTo>
                    <a:pt x="32154" y="468335"/>
                  </a:lnTo>
                  <a:cubicBezTo>
                    <a:pt x="14396" y="468335"/>
                    <a:pt x="0" y="453939"/>
                    <a:pt x="0" y="436181"/>
                  </a:cubicBezTo>
                  <a:lnTo>
                    <a:pt x="0" y="32154"/>
                  </a:lnTo>
                  <a:cubicBezTo>
                    <a:pt x="0" y="14396"/>
                    <a:pt x="14396" y="0"/>
                    <a:pt x="32154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285792" cy="48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u="none" strike="noStrike" spc="42">
                  <a:solidFill>
                    <a:srgbClr val="1E1E1E"/>
                  </a:solidFill>
                  <a:latin typeface="Cy Grotesk Grand"/>
                </a:rPr>
                <a:t>Ads, Sponsors e Parceiros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69357" y="3176392"/>
            <a:ext cx="2238364" cy="1484747"/>
            <a:chOff x="0" y="0"/>
            <a:chExt cx="1390599" cy="9224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90599" cy="922409"/>
            </a:xfrm>
            <a:custGeom>
              <a:avLst/>
              <a:gdLst/>
              <a:ahLst/>
              <a:cxnLst/>
              <a:rect l="l" t="t" r="r" b="b"/>
              <a:pathLst>
                <a:path w="1390599" h="922409">
                  <a:moveTo>
                    <a:pt x="34587" y="0"/>
                  </a:moveTo>
                  <a:lnTo>
                    <a:pt x="1356012" y="0"/>
                  </a:lnTo>
                  <a:cubicBezTo>
                    <a:pt x="1375114" y="0"/>
                    <a:pt x="1390599" y="15485"/>
                    <a:pt x="1390599" y="34587"/>
                  </a:cubicBezTo>
                  <a:lnTo>
                    <a:pt x="1390599" y="887822"/>
                  </a:lnTo>
                  <a:cubicBezTo>
                    <a:pt x="1390599" y="906924"/>
                    <a:pt x="1375114" y="922409"/>
                    <a:pt x="1356012" y="922409"/>
                  </a:cubicBezTo>
                  <a:lnTo>
                    <a:pt x="34587" y="922409"/>
                  </a:lnTo>
                  <a:cubicBezTo>
                    <a:pt x="15485" y="922409"/>
                    <a:pt x="0" y="906924"/>
                    <a:pt x="0" y="887822"/>
                  </a:cubicBezTo>
                  <a:lnTo>
                    <a:pt x="0" y="34587"/>
                  </a:lnTo>
                  <a:cubicBezTo>
                    <a:pt x="0" y="15485"/>
                    <a:pt x="15485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390599" cy="94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4"/>
                </a:lnSpc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Jogadores</a:t>
              </a:r>
            </a:p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(Millenials e Gen Z)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69357" y="4858168"/>
            <a:ext cx="2238364" cy="1484747"/>
            <a:chOff x="0" y="0"/>
            <a:chExt cx="1390599" cy="9224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90599" cy="922409"/>
            </a:xfrm>
            <a:custGeom>
              <a:avLst/>
              <a:gdLst/>
              <a:ahLst/>
              <a:cxnLst/>
              <a:rect l="l" t="t" r="r" b="b"/>
              <a:pathLst>
                <a:path w="1390599" h="922409">
                  <a:moveTo>
                    <a:pt x="34587" y="0"/>
                  </a:moveTo>
                  <a:lnTo>
                    <a:pt x="1356012" y="0"/>
                  </a:lnTo>
                  <a:cubicBezTo>
                    <a:pt x="1375114" y="0"/>
                    <a:pt x="1390599" y="15485"/>
                    <a:pt x="1390599" y="34587"/>
                  </a:cubicBezTo>
                  <a:lnTo>
                    <a:pt x="1390599" y="887822"/>
                  </a:lnTo>
                  <a:cubicBezTo>
                    <a:pt x="1390599" y="906924"/>
                    <a:pt x="1375114" y="922409"/>
                    <a:pt x="1356012" y="922409"/>
                  </a:cubicBezTo>
                  <a:lnTo>
                    <a:pt x="34587" y="922409"/>
                  </a:lnTo>
                  <a:cubicBezTo>
                    <a:pt x="15485" y="922409"/>
                    <a:pt x="0" y="906924"/>
                    <a:pt x="0" y="887822"/>
                  </a:cubicBezTo>
                  <a:lnTo>
                    <a:pt x="0" y="34587"/>
                  </a:lnTo>
                  <a:cubicBezTo>
                    <a:pt x="0" y="15485"/>
                    <a:pt x="15485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1390599" cy="94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Espectadores de E-SPORTS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483254" y="4803656"/>
            <a:ext cx="2238364" cy="1484747"/>
            <a:chOff x="0" y="0"/>
            <a:chExt cx="1390599" cy="92240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90599" cy="922409"/>
            </a:xfrm>
            <a:custGeom>
              <a:avLst/>
              <a:gdLst/>
              <a:ahLst/>
              <a:cxnLst/>
              <a:rect l="l" t="t" r="r" b="b"/>
              <a:pathLst>
                <a:path w="1390599" h="922409">
                  <a:moveTo>
                    <a:pt x="34587" y="0"/>
                  </a:moveTo>
                  <a:lnTo>
                    <a:pt x="1356012" y="0"/>
                  </a:lnTo>
                  <a:cubicBezTo>
                    <a:pt x="1375114" y="0"/>
                    <a:pt x="1390599" y="15485"/>
                    <a:pt x="1390599" y="34587"/>
                  </a:cubicBezTo>
                  <a:lnTo>
                    <a:pt x="1390599" y="887822"/>
                  </a:lnTo>
                  <a:cubicBezTo>
                    <a:pt x="1390599" y="906924"/>
                    <a:pt x="1375114" y="922409"/>
                    <a:pt x="1356012" y="922409"/>
                  </a:cubicBezTo>
                  <a:lnTo>
                    <a:pt x="34587" y="922409"/>
                  </a:lnTo>
                  <a:cubicBezTo>
                    <a:pt x="15485" y="922409"/>
                    <a:pt x="0" y="906924"/>
                    <a:pt x="0" y="887822"/>
                  </a:cubicBezTo>
                  <a:lnTo>
                    <a:pt x="0" y="34587"/>
                  </a:lnTo>
                  <a:cubicBezTo>
                    <a:pt x="0" y="15485"/>
                    <a:pt x="15485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1390599" cy="94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Infraestrutura Técnica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483254" y="3121880"/>
            <a:ext cx="2238364" cy="1484747"/>
            <a:chOff x="0" y="0"/>
            <a:chExt cx="1390599" cy="9224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90599" cy="922409"/>
            </a:xfrm>
            <a:custGeom>
              <a:avLst/>
              <a:gdLst/>
              <a:ahLst/>
              <a:cxnLst/>
              <a:rect l="l" t="t" r="r" b="b"/>
              <a:pathLst>
                <a:path w="1390599" h="922409">
                  <a:moveTo>
                    <a:pt x="34587" y="0"/>
                  </a:moveTo>
                  <a:lnTo>
                    <a:pt x="1356012" y="0"/>
                  </a:lnTo>
                  <a:cubicBezTo>
                    <a:pt x="1375114" y="0"/>
                    <a:pt x="1390599" y="15485"/>
                    <a:pt x="1390599" y="34587"/>
                  </a:cubicBezTo>
                  <a:lnTo>
                    <a:pt x="1390599" y="887822"/>
                  </a:lnTo>
                  <a:cubicBezTo>
                    <a:pt x="1390599" y="906924"/>
                    <a:pt x="1375114" y="922409"/>
                    <a:pt x="1356012" y="922409"/>
                  </a:cubicBezTo>
                  <a:lnTo>
                    <a:pt x="34587" y="922409"/>
                  </a:lnTo>
                  <a:cubicBezTo>
                    <a:pt x="15485" y="922409"/>
                    <a:pt x="0" y="906924"/>
                    <a:pt x="0" y="887822"/>
                  </a:cubicBezTo>
                  <a:lnTo>
                    <a:pt x="0" y="34587"/>
                  </a:lnTo>
                  <a:cubicBezTo>
                    <a:pt x="0" y="15485"/>
                    <a:pt x="15485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390599" cy="94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Dados de E-SPORTS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52517" y="3187052"/>
            <a:ext cx="2238364" cy="1484747"/>
            <a:chOff x="0" y="0"/>
            <a:chExt cx="1390599" cy="92240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90599" cy="922409"/>
            </a:xfrm>
            <a:custGeom>
              <a:avLst/>
              <a:gdLst/>
              <a:ahLst/>
              <a:cxnLst/>
              <a:rect l="l" t="t" r="r" b="b"/>
              <a:pathLst>
                <a:path w="1390599" h="922409">
                  <a:moveTo>
                    <a:pt x="34587" y="0"/>
                  </a:moveTo>
                  <a:lnTo>
                    <a:pt x="1356012" y="0"/>
                  </a:lnTo>
                  <a:cubicBezTo>
                    <a:pt x="1375114" y="0"/>
                    <a:pt x="1390599" y="15485"/>
                    <a:pt x="1390599" y="34587"/>
                  </a:cubicBezTo>
                  <a:lnTo>
                    <a:pt x="1390599" y="887822"/>
                  </a:lnTo>
                  <a:cubicBezTo>
                    <a:pt x="1390599" y="906924"/>
                    <a:pt x="1375114" y="922409"/>
                    <a:pt x="1356012" y="922409"/>
                  </a:cubicBezTo>
                  <a:lnTo>
                    <a:pt x="34587" y="922409"/>
                  </a:lnTo>
                  <a:cubicBezTo>
                    <a:pt x="15485" y="922409"/>
                    <a:pt x="0" y="906924"/>
                    <a:pt x="0" y="887822"/>
                  </a:cubicBezTo>
                  <a:lnTo>
                    <a:pt x="0" y="34587"/>
                  </a:lnTo>
                  <a:cubicBezTo>
                    <a:pt x="0" y="15485"/>
                    <a:pt x="15485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390599" cy="94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Anunciantes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760021" y="3176392"/>
            <a:ext cx="2214666" cy="611898"/>
            <a:chOff x="0" y="0"/>
            <a:chExt cx="1375876" cy="38014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75876" cy="380146"/>
            </a:xfrm>
            <a:custGeom>
              <a:avLst/>
              <a:gdLst/>
              <a:ahLst/>
              <a:cxnLst/>
              <a:rect l="l" t="t" r="r" b="b"/>
              <a:pathLst>
                <a:path w="1375876" h="380146">
                  <a:moveTo>
                    <a:pt x="34958" y="0"/>
                  </a:moveTo>
                  <a:lnTo>
                    <a:pt x="1340919" y="0"/>
                  </a:lnTo>
                  <a:cubicBezTo>
                    <a:pt x="1360225" y="0"/>
                    <a:pt x="1375876" y="15651"/>
                    <a:pt x="1375876" y="34958"/>
                  </a:cubicBezTo>
                  <a:lnTo>
                    <a:pt x="1375876" y="345188"/>
                  </a:lnTo>
                  <a:cubicBezTo>
                    <a:pt x="1375876" y="364495"/>
                    <a:pt x="1360225" y="380146"/>
                    <a:pt x="1340919" y="380146"/>
                  </a:cubicBezTo>
                  <a:lnTo>
                    <a:pt x="34958" y="380146"/>
                  </a:lnTo>
                  <a:cubicBezTo>
                    <a:pt x="15651" y="380146"/>
                    <a:pt x="0" y="364495"/>
                    <a:pt x="0" y="345188"/>
                  </a:cubicBezTo>
                  <a:lnTo>
                    <a:pt x="0" y="34958"/>
                  </a:lnTo>
                  <a:cubicBezTo>
                    <a:pt x="0" y="15651"/>
                    <a:pt x="15651" y="0"/>
                    <a:pt x="3495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375876" cy="399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4"/>
                </a:lnSpc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Game</a:t>
              </a:r>
            </a:p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Developing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60021" y="2494273"/>
            <a:ext cx="2214666" cy="578502"/>
            <a:chOff x="0" y="0"/>
            <a:chExt cx="1375876" cy="35939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75876" cy="359398"/>
            </a:xfrm>
            <a:custGeom>
              <a:avLst/>
              <a:gdLst/>
              <a:ahLst/>
              <a:cxnLst/>
              <a:rect l="l" t="t" r="r" b="b"/>
              <a:pathLst>
                <a:path w="1375876" h="359398">
                  <a:moveTo>
                    <a:pt x="34958" y="0"/>
                  </a:moveTo>
                  <a:lnTo>
                    <a:pt x="1340919" y="0"/>
                  </a:lnTo>
                  <a:cubicBezTo>
                    <a:pt x="1360225" y="0"/>
                    <a:pt x="1375876" y="15651"/>
                    <a:pt x="1375876" y="34958"/>
                  </a:cubicBezTo>
                  <a:lnTo>
                    <a:pt x="1375876" y="324441"/>
                  </a:lnTo>
                  <a:cubicBezTo>
                    <a:pt x="1375876" y="343747"/>
                    <a:pt x="1360225" y="359398"/>
                    <a:pt x="1340919" y="359398"/>
                  </a:cubicBezTo>
                  <a:lnTo>
                    <a:pt x="34958" y="359398"/>
                  </a:lnTo>
                  <a:cubicBezTo>
                    <a:pt x="15651" y="359398"/>
                    <a:pt x="0" y="343747"/>
                    <a:pt x="0" y="324441"/>
                  </a:cubicBezTo>
                  <a:lnTo>
                    <a:pt x="0" y="34958"/>
                  </a:lnTo>
                  <a:cubicBezTo>
                    <a:pt x="0" y="15651"/>
                    <a:pt x="15651" y="0"/>
                    <a:pt x="3495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375876" cy="378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Estatísticas e AI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786186" y="5583071"/>
            <a:ext cx="2214666" cy="672180"/>
            <a:chOff x="0" y="0"/>
            <a:chExt cx="1375876" cy="41759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75876" cy="417597"/>
            </a:xfrm>
            <a:custGeom>
              <a:avLst/>
              <a:gdLst/>
              <a:ahLst/>
              <a:cxnLst/>
              <a:rect l="l" t="t" r="r" b="b"/>
              <a:pathLst>
                <a:path w="1375876" h="417597">
                  <a:moveTo>
                    <a:pt x="34958" y="0"/>
                  </a:moveTo>
                  <a:lnTo>
                    <a:pt x="1340919" y="0"/>
                  </a:lnTo>
                  <a:cubicBezTo>
                    <a:pt x="1360225" y="0"/>
                    <a:pt x="1375876" y="15651"/>
                    <a:pt x="1375876" y="34958"/>
                  </a:cubicBezTo>
                  <a:lnTo>
                    <a:pt x="1375876" y="382639"/>
                  </a:lnTo>
                  <a:cubicBezTo>
                    <a:pt x="1375876" y="401946"/>
                    <a:pt x="1360225" y="417597"/>
                    <a:pt x="1340919" y="417597"/>
                  </a:cubicBezTo>
                  <a:lnTo>
                    <a:pt x="34958" y="417597"/>
                  </a:lnTo>
                  <a:cubicBezTo>
                    <a:pt x="15651" y="417597"/>
                    <a:pt x="0" y="401946"/>
                    <a:pt x="0" y="382639"/>
                  </a:cubicBezTo>
                  <a:lnTo>
                    <a:pt x="0" y="34958"/>
                  </a:lnTo>
                  <a:cubicBezTo>
                    <a:pt x="0" y="15651"/>
                    <a:pt x="15651" y="0"/>
                    <a:pt x="3495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1375876" cy="436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Gameplay personalizado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786186" y="6417177"/>
            <a:ext cx="2214666" cy="1062967"/>
            <a:chOff x="0" y="0"/>
            <a:chExt cx="1375876" cy="660376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375876" cy="660376"/>
            </a:xfrm>
            <a:custGeom>
              <a:avLst/>
              <a:gdLst/>
              <a:ahLst/>
              <a:cxnLst/>
              <a:rect l="l" t="t" r="r" b="b"/>
              <a:pathLst>
                <a:path w="1375876" h="660376">
                  <a:moveTo>
                    <a:pt x="34958" y="0"/>
                  </a:moveTo>
                  <a:lnTo>
                    <a:pt x="1340919" y="0"/>
                  </a:lnTo>
                  <a:cubicBezTo>
                    <a:pt x="1360225" y="0"/>
                    <a:pt x="1375876" y="15651"/>
                    <a:pt x="1375876" y="34958"/>
                  </a:cubicBezTo>
                  <a:lnTo>
                    <a:pt x="1375876" y="625418"/>
                  </a:lnTo>
                  <a:cubicBezTo>
                    <a:pt x="1375876" y="644725"/>
                    <a:pt x="1360225" y="660376"/>
                    <a:pt x="1340919" y="660376"/>
                  </a:cubicBezTo>
                  <a:lnTo>
                    <a:pt x="34958" y="660376"/>
                  </a:lnTo>
                  <a:cubicBezTo>
                    <a:pt x="15651" y="660376"/>
                    <a:pt x="0" y="644725"/>
                    <a:pt x="0" y="625418"/>
                  </a:cubicBezTo>
                  <a:lnTo>
                    <a:pt x="0" y="34958"/>
                  </a:lnTo>
                  <a:cubicBezTo>
                    <a:pt x="0" y="15651"/>
                    <a:pt x="15651" y="0"/>
                    <a:pt x="3495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1375876" cy="679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64"/>
                </a:lnSpc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Experiência Competitiva </a:t>
              </a:r>
            </a:p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real time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552517" y="4866393"/>
            <a:ext cx="2238364" cy="1484747"/>
            <a:chOff x="0" y="0"/>
            <a:chExt cx="1390599" cy="9224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390599" cy="922409"/>
            </a:xfrm>
            <a:custGeom>
              <a:avLst/>
              <a:gdLst/>
              <a:ahLst/>
              <a:cxnLst/>
              <a:rect l="l" t="t" r="r" b="b"/>
              <a:pathLst>
                <a:path w="1390599" h="922409">
                  <a:moveTo>
                    <a:pt x="34587" y="0"/>
                  </a:moveTo>
                  <a:lnTo>
                    <a:pt x="1356012" y="0"/>
                  </a:lnTo>
                  <a:cubicBezTo>
                    <a:pt x="1375114" y="0"/>
                    <a:pt x="1390599" y="15485"/>
                    <a:pt x="1390599" y="34587"/>
                  </a:cubicBezTo>
                  <a:lnTo>
                    <a:pt x="1390599" y="887822"/>
                  </a:lnTo>
                  <a:cubicBezTo>
                    <a:pt x="1390599" y="906924"/>
                    <a:pt x="1375114" y="922409"/>
                    <a:pt x="1356012" y="922409"/>
                  </a:cubicBezTo>
                  <a:lnTo>
                    <a:pt x="34587" y="922409"/>
                  </a:lnTo>
                  <a:cubicBezTo>
                    <a:pt x="15485" y="922409"/>
                    <a:pt x="0" y="906924"/>
                    <a:pt x="0" y="887822"/>
                  </a:cubicBezTo>
                  <a:lnTo>
                    <a:pt x="0" y="34587"/>
                  </a:lnTo>
                  <a:cubicBezTo>
                    <a:pt x="0" y="15485"/>
                    <a:pt x="15485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1390599" cy="941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Parceiros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4748172" y="3893064"/>
            <a:ext cx="2238364" cy="621519"/>
            <a:chOff x="0" y="0"/>
            <a:chExt cx="1390599" cy="38612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390599" cy="386123"/>
            </a:xfrm>
            <a:custGeom>
              <a:avLst/>
              <a:gdLst/>
              <a:ahLst/>
              <a:cxnLst/>
              <a:rect l="l" t="t" r="r" b="b"/>
              <a:pathLst>
                <a:path w="1390599" h="386123">
                  <a:moveTo>
                    <a:pt x="34587" y="0"/>
                  </a:moveTo>
                  <a:lnTo>
                    <a:pt x="1356012" y="0"/>
                  </a:lnTo>
                  <a:cubicBezTo>
                    <a:pt x="1375114" y="0"/>
                    <a:pt x="1390599" y="15485"/>
                    <a:pt x="1390599" y="34587"/>
                  </a:cubicBezTo>
                  <a:lnTo>
                    <a:pt x="1390599" y="351535"/>
                  </a:lnTo>
                  <a:cubicBezTo>
                    <a:pt x="1390599" y="370638"/>
                    <a:pt x="1375114" y="386123"/>
                    <a:pt x="1356012" y="386123"/>
                  </a:cubicBezTo>
                  <a:lnTo>
                    <a:pt x="34587" y="386123"/>
                  </a:lnTo>
                  <a:cubicBezTo>
                    <a:pt x="15485" y="386123"/>
                    <a:pt x="0" y="370638"/>
                    <a:pt x="0" y="351535"/>
                  </a:cubicBezTo>
                  <a:lnTo>
                    <a:pt x="0" y="34587"/>
                  </a:lnTo>
                  <a:cubicBezTo>
                    <a:pt x="0" y="15485"/>
                    <a:pt x="15485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1390599" cy="405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Vendas e MKT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318082" y="6851640"/>
            <a:ext cx="2238364" cy="581897"/>
            <a:chOff x="0" y="0"/>
            <a:chExt cx="1390599" cy="361507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390599" cy="361507"/>
            </a:xfrm>
            <a:custGeom>
              <a:avLst/>
              <a:gdLst/>
              <a:ahLst/>
              <a:cxnLst/>
              <a:rect l="l" t="t" r="r" b="b"/>
              <a:pathLst>
                <a:path w="1390599" h="361507">
                  <a:moveTo>
                    <a:pt x="34587" y="0"/>
                  </a:moveTo>
                  <a:lnTo>
                    <a:pt x="1356012" y="0"/>
                  </a:lnTo>
                  <a:cubicBezTo>
                    <a:pt x="1375114" y="0"/>
                    <a:pt x="1390599" y="15485"/>
                    <a:pt x="1390599" y="34587"/>
                  </a:cubicBezTo>
                  <a:lnTo>
                    <a:pt x="1390599" y="326920"/>
                  </a:lnTo>
                  <a:cubicBezTo>
                    <a:pt x="1390599" y="346022"/>
                    <a:pt x="1375114" y="361507"/>
                    <a:pt x="1356012" y="361507"/>
                  </a:cubicBezTo>
                  <a:lnTo>
                    <a:pt x="34587" y="361507"/>
                  </a:lnTo>
                  <a:cubicBezTo>
                    <a:pt x="15485" y="361507"/>
                    <a:pt x="0" y="346022"/>
                    <a:pt x="0" y="326920"/>
                  </a:cubicBezTo>
                  <a:lnTo>
                    <a:pt x="0" y="34587"/>
                  </a:lnTo>
                  <a:cubicBezTo>
                    <a:pt x="0" y="15485"/>
                    <a:pt x="15485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1390599" cy="380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WEB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1308557" y="5478296"/>
            <a:ext cx="2238421" cy="581897"/>
            <a:chOff x="0" y="0"/>
            <a:chExt cx="1390634" cy="36150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390634" cy="361507"/>
            </a:xfrm>
            <a:custGeom>
              <a:avLst/>
              <a:gdLst/>
              <a:ahLst/>
              <a:cxnLst/>
              <a:rect l="l" t="t" r="r" b="b"/>
              <a:pathLst>
                <a:path w="1390634" h="361507">
                  <a:moveTo>
                    <a:pt x="34587" y="0"/>
                  </a:moveTo>
                  <a:lnTo>
                    <a:pt x="1356048" y="0"/>
                  </a:lnTo>
                  <a:cubicBezTo>
                    <a:pt x="1365221" y="0"/>
                    <a:pt x="1374018" y="3644"/>
                    <a:pt x="1380504" y="10130"/>
                  </a:cubicBezTo>
                  <a:cubicBezTo>
                    <a:pt x="1386990" y="16616"/>
                    <a:pt x="1390634" y="25414"/>
                    <a:pt x="1390634" y="34587"/>
                  </a:cubicBezTo>
                  <a:lnTo>
                    <a:pt x="1390634" y="326921"/>
                  </a:lnTo>
                  <a:cubicBezTo>
                    <a:pt x="1390634" y="346022"/>
                    <a:pt x="1375149" y="361507"/>
                    <a:pt x="1356048" y="361507"/>
                  </a:cubicBezTo>
                  <a:lnTo>
                    <a:pt x="34587" y="361507"/>
                  </a:lnTo>
                  <a:cubicBezTo>
                    <a:pt x="25414" y="361507"/>
                    <a:pt x="16616" y="357863"/>
                    <a:pt x="10130" y="351377"/>
                  </a:cubicBezTo>
                  <a:cubicBezTo>
                    <a:pt x="3644" y="344891"/>
                    <a:pt x="0" y="336094"/>
                    <a:pt x="0" y="326921"/>
                  </a:cubicBezTo>
                  <a:lnTo>
                    <a:pt x="0" y="34587"/>
                  </a:lnTo>
                  <a:cubicBezTo>
                    <a:pt x="0" y="25414"/>
                    <a:pt x="3644" y="16616"/>
                    <a:pt x="10130" y="10130"/>
                  </a:cubicBezTo>
                  <a:cubicBezTo>
                    <a:pt x="16616" y="3644"/>
                    <a:pt x="25414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19050"/>
              <a:ext cx="1390634" cy="380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MOBILE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1318082" y="6164968"/>
            <a:ext cx="2238364" cy="581897"/>
            <a:chOff x="0" y="0"/>
            <a:chExt cx="1390599" cy="36150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390599" cy="361507"/>
            </a:xfrm>
            <a:custGeom>
              <a:avLst/>
              <a:gdLst/>
              <a:ahLst/>
              <a:cxnLst/>
              <a:rect l="l" t="t" r="r" b="b"/>
              <a:pathLst>
                <a:path w="1390599" h="361507">
                  <a:moveTo>
                    <a:pt x="34587" y="0"/>
                  </a:moveTo>
                  <a:lnTo>
                    <a:pt x="1356012" y="0"/>
                  </a:lnTo>
                  <a:cubicBezTo>
                    <a:pt x="1375114" y="0"/>
                    <a:pt x="1390599" y="15485"/>
                    <a:pt x="1390599" y="34587"/>
                  </a:cubicBezTo>
                  <a:lnTo>
                    <a:pt x="1390599" y="326920"/>
                  </a:lnTo>
                  <a:cubicBezTo>
                    <a:pt x="1390599" y="346022"/>
                    <a:pt x="1375114" y="361507"/>
                    <a:pt x="1356012" y="361507"/>
                  </a:cubicBezTo>
                  <a:lnTo>
                    <a:pt x="34587" y="361507"/>
                  </a:lnTo>
                  <a:cubicBezTo>
                    <a:pt x="15485" y="361507"/>
                    <a:pt x="0" y="346022"/>
                    <a:pt x="0" y="326920"/>
                  </a:cubicBezTo>
                  <a:lnTo>
                    <a:pt x="0" y="34587"/>
                  </a:lnTo>
                  <a:cubicBezTo>
                    <a:pt x="0" y="15485"/>
                    <a:pt x="15485" y="0"/>
                    <a:pt x="34587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57" name="TextBox 57"/>
            <p:cNvSpPr txBox="1"/>
            <p:nvPr/>
          </p:nvSpPr>
          <p:spPr>
            <a:xfrm>
              <a:off x="0" y="-19050"/>
              <a:ext cx="1390599" cy="380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PC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052969" y="2684639"/>
            <a:ext cx="2768591" cy="1551422"/>
            <a:chOff x="0" y="0"/>
            <a:chExt cx="1720006" cy="963831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720006" cy="963831"/>
            </a:xfrm>
            <a:custGeom>
              <a:avLst/>
              <a:gdLst/>
              <a:ahLst/>
              <a:cxnLst/>
              <a:rect l="l" t="t" r="r" b="b"/>
              <a:pathLst>
                <a:path w="1720006" h="963831">
                  <a:moveTo>
                    <a:pt x="27963" y="0"/>
                  </a:moveTo>
                  <a:lnTo>
                    <a:pt x="1692043" y="0"/>
                  </a:lnTo>
                  <a:cubicBezTo>
                    <a:pt x="1707486" y="0"/>
                    <a:pt x="1720006" y="12520"/>
                    <a:pt x="1720006" y="27963"/>
                  </a:cubicBezTo>
                  <a:lnTo>
                    <a:pt x="1720006" y="935868"/>
                  </a:lnTo>
                  <a:cubicBezTo>
                    <a:pt x="1720006" y="943284"/>
                    <a:pt x="1717060" y="950397"/>
                    <a:pt x="1711816" y="955641"/>
                  </a:cubicBezTo>
                  <a:cubicBezTo>
                    <a:pt x="1706572" y="960885"/>
                    <a:pt x="1699459" y="963831"/>
                    <a:pt x="1692043" y="963831"/>
                  </a:cubicBezTo>
                  <a:lnTo>
                    <a:pt x="27963" y="963831"/>
                  </a:lnTo>
                  <a:cubicBezTo>
                    <a:pt x="20547" y="963831"/>
                    <a:pt x="13434" y="960885"/>
                    <a:pt x="8190" y="955641"/>
                  </a:cubicBezTo>
                  <a:cubicBezTo>
                    <a:pt x="2946" y="950397"/>
                    <a:pt x="0" y="943284"/>
                    <a:pt x="0" y="935868"/>
                  </a:cubicBezTo>
                  <a:lnTo>
                    <a:pt x="0" y="27963"/>
                  </a:lnTo>
                  <a:cubicBezTo>
                    <a:pt x="0" y="20547"/>
                    <a:pt x="2946" y="13434"/>
                    <a:pt x="8190" y="8190"/>
                  </a:cubicBezTo>
                  <a:cubicBezTo>
                    <a:pt x="13434" y="2946"/>
                    <a:pt x="20547" y="0"/>
                    <a:pt x="2796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0" name="TextBox 60"/>
            <p:cNvSpPr txBox="1"/>
            <p:nvPr/>
          </p:nvSpPr>
          <p:spPr>
            <a:xfrm>
              <a:off x="0" y="-19050"/>
              <a:ext cx="1720006" cy="982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spc="42">
                  <a:solidFill>
                    <a:srgbClr val="1E1E1E"/>
                  </a:solidFill>
                  <a:latin typeface="Cy Grotesk Grand"/>
                </a:rPr>
                <a:t>Entregar o melhor roleplay gamificado de campeonatos de e-sports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4050926" y="8372420"/>
            <a:ext cx="2097006" cy="876996"/>
            <a:chOff x="0" y="0"/>
            <a:chExt cx="1119848" cy="468335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119848" cy="468335"/>
            </a:xfrm>
            <a:custGeom>
              <a:avLst/>
              <a:gdLst/>
              <a:ahLst/>
              <a:cxnLst/>
              <a:rect l="l" t="t" r="r" b="b"/>
              <a:pathLst>
                <a:path w="1119848" h="468335">
                  <a:moveTo>
                    <a:pt x="36919" y="0"/>
                  </a:moveTo>
                  <a:lnTo>
                    <a:pt x="1082929" y="0"/>
                  </a:lnTo>
                  <a:cubicBezTo>
                    <a:pt x="1092721" y="0"/>
                    <a:pt x="1102111" y="3890"/>
                    <a:pt x="1109035" y="10813"/>
                  </a:cubicBezTo>
                  <a:cubicBezTo>
                    <a:pt x="1115958" y="17737"/>
                    <a:pt x="1119848" y="27127"/>
                    <a:pt x="1119848" y="36919"/>
                  </a:cubicBezTo>
                  <a:lnTo>
                    <a:pt x="1119848" y="431416"/>
                  </a:lnTo>
                  <a:cubicBezTo>
                    <a:pt x="1119848" y="441208"/>
                    <a:pt x="1115958" y="450598"/>
                    <a:pt x="1109035" y="457522"/>
                  </a:cubicBezTo>
                  <a:cubicBezTo>
                    <a:pt x="1102111" y="464446"/>
                    <a:pt x="1092721" y="468335"/>
                    <a:pt x="1082929" y="468335"/>
                  </a:cubicBezTo>
                  <a:lnTo>
                    <a:pt x="36919" y="468335"/>
                  </a:lnTo>
                  <a:cubicBezTo>
                    <a:pt x="27127" y="468335"/>
                    <a:pt x="17737" y="464446"/>
                    <a:pt x="10813" y="457522"/>
                  </a:cubicBezTo>
                  <a:cubicBezTo>
                    <a:pt x="3890" y="450598"/>
                    <a:pt x="0" y="441208"/>
                    <a:pt x="0" y="431416"/>
                  </a:cubicBezTo>
                  <a:lnTo>
                    <a:pt x="0" y="36919"/>
                  </a:lnTo>
                  <a:cubicBezTo>
                    <a:pt x="0" y="27127"/>
                    <a:pt x="3890" y="17737"/>
                    <a:pt x="10813" y="10813"/>
                  </a:cubicBezTo>
                  <a:cubicBezTo>
                    <a:pt x="17737" y="3890"/>
                    <a:pt x="27127" y="0"/>
                    <a:pt x="3691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3" name="TextBox 63"/>
            <p:cNvSpPr txBox="1"/>
            <p:nvPr/>
          </p:nvSpPr>
          <p:spPr>
            <a:xfrm>
              <a:off x="0" y="-19050"/>
              <a:ext cx="1119848" cy="48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u="none" strike="noStrike" spc="42">
                  <a:solidFill>
                    <a:srgbClr val="1E1E1E"/>
                  </a:solidFill>
                  <a:latin typeface="Cy Grotesk Grand"/>
                </a:rPr>
                <a:t>Infraestrutura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4717037" y="8321234"/>
            <a:ext cx="2097006" cy="876996"/>
            <a:chOff x="0" y="0"/>
            <a:chExt cx="1119848" cy="468335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1119848" cy="468335"/>
            </a:xfrm>
            <a:custGeom>
              <a:avLst/>
              <a:gdLst/>
              <a:ahLst/>
              <a:cxnLst/>
              <a:rect l="l" t="t" r="r" b="b"/>
              <a:pathLst>
                <a:path w="1119848" h="468335">
                  <a:moveTo>
                    <a:pt x="36919" y="0"/>
                  </a:moveTo>
                  <a:lnTo>
                    <a:pt x="1082929" y="0"/>
                  </a:lnTo>
                  <a:cubicBezTo>
                    <a:pt x="1092721" y="0"/>
                    <a:pt x="1102111" y="3890"/>
                    <a:pt x="1109035" y="10813"/>
                  </a:cubicBezTo>
                  <a:cubicBezTo>
                    <a:pt x="1115958" y="17737"/>
                    <a:pt x="1119848" y="27127"/>
                    <a:pt x="1119848" y="36919"/>
                  </a:cubicBezTo>
                  <a:lnTo>
                    <a:pt x="1119848" y="431416"/>
                  </a:lnTo>
                  <a:cubicBezTo>
                    <a:pt x="1119848" y="441208"/>
                    <a:pt x="1115958" y="450598"/>
                    <a:pt x="1109035" y="457522"/>
                  </a:cubicBezTo>
                  <a:cubicBezTo>
                    <a:pt x="1102111" y="464446"/>
                    <a:pt x="1092721" y="468335"/>
                    <a:pt x="1082929" y="468335"/>
                  </a:cubicBezTo>
                  <a:lnTo>
                    <a:pt x="36919" y="468335"/>
                  </a:lnTo>
                  <a:cubicBezTo>
                    <a:pt x="27127" y="468335"/>
                    <a:pt x="17737" y="464446"/>
                    <a:pt x="10813" y="457522"/>
                  </a:cubicBezTo>
                  <a:cubicBezTo>
                    <a:pt x="3890" y="450598"/>
                    <a:pt x="0" y="441208"/>
                    <a:pt x="0" y="431416"/>
                  </a:cubicBezTo>
                  <a:lnTo>
                    <a:pt x="0" y="36919"/>
                  </a:lnTo>
                  <a:cubicBezTo>
                    <a:pt x="0" y="27127"/>
                    <a:pt x="3890" y="17737"/>
                    <a:pt x="10813" y="10813"/>
                  </a:cubicBezTo>
                  <a:cubicBezTo>
                    <a:pt x="17737" y="3890"/>
                    <a:pt x="27127" y="0"/>
                    <a:pt x="3691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6" name="TextBox 66"/>
            <p:cNvSpPr txBox="1"/>
            <p:nvPr/>
          </p:nvSpPr>
          <p:spPr>
            <a:xfrm>
              <a:off x="0" y="-19050"/>
              <a:ext cx="1119848" cy="48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u="none" strike="noStrike" spc="42">
                  <a:solidFill>
                    <a:srgbClr val="1E1E1E"/>
                  </a:solidFill>
                  <a:latin typeface="Cy Grotesk Grand"/>
                </a:rPr>
                <a:t>Assinatura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6627894" y="8372420"/>
            <a:ext cx="2097006" cy="876996"/>
            <a:chOff x="0" y="0"/>
            <a:chExt cx="1119848" cy="46833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119848" cy="468335"/>
            </a:xfrm>
            <a:custGeom>
              <a:avLst/>
              <a:gdLst/>
              <a:ahLst/>
              <a:cxnLst/>
              <a:rect l="l" t="t" r="r" b="b"/>
              <a:pathLst>
                <a:path w="1119848" h="468335">
                  <a:moveTo>
                    <a:pt x="36919" y="0"/>
                  </a:moveTo>
                  <a:lnTo>
                    <a:pt x="1082929" y="0"/>
                  </a:lnTo>
                  <a:cubicBezTo>
                    <a:pt x="1092721" y="0"/>
                    <a:pt x="1102111" y="3890"/>
                    <a:pt x="1109035" y="10813"/>
                  </a:cubicBezTo>
                  <a:cubicBezTo>
                    <a:pt x="1115958" y="17737"/>
                    <a:pt x="1119848" y="27127"/>
                    <a:pt x="1119848" y="36919"/>
                  </a:cubicBezTo>
                  <a:lnTo>
                    <a:pt x="1119848" y="431416"/>
                  </a:lnTo>
                  <a:cubicBezTo>
                    <a:pt x="1119848" y="441208"/>
                    <a:pt x="1115958" y="450598"/>
                    <a:pt x="1109035" y="457522"/>
                  </a:cubicBezTo>
                  <a:cubicBezTo>
                    <a:pt x="1102111" y="464446"/>
                    <a:pt x="1092721" y="468335"/>
                    <a:pt x="1082929" y="468335"/>
                  </a:cubicBezTo>
                  <a:lnTo>
                    <a:pt x="36919" y="468335"/>
                  </a:lnTo>
                  <a:cubicBezTo>
                    <a:pt x="27127" y="468335"/>
                    <a:pt x="17737" y="464446"/>
                    <a:pt x="10813" y="457522"/>
                  </a:cubicBezTo>
                  <a:cubicBezTo>
                    <a:pt x="3890" y="450598"/>
                    <a:pt x="0" y="441208"/>
                    <a:pt x="0" y="431416"/>
                  </a:cubicBezTo>
                  <a:lnTo>
                    <a:pt x="0" y="36919"/>
                  </a:lnTo>
                  <a:cubicBezTo>
                    <a:pt x="0" y="27127"/>
                    <a:pt x="3890" y="17737"/>
                    <a:pt x="10813" y="10813"/>
                  </a:cubicBezTo>
                  <a:cubicBezTo>
                    <a:pt x="17737" y="3890"/>
                    <a:pt x="27127" y="0"/>
                    <a:pt x="3691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69" name="TextBox 69"/>
            <p:cNvSpPr txBox="1"/>
            <p:nvPr/>
          </p:nvSpPr>
          <p:spPr>
            <a:xfrm>
              <a:off x="0" y="-19050"/>
              <a:ext cx="1119848" cy="48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764"/>
                </a:lnSpc>
                <a:spcBef>
                  <a:spcPct val="0"/>
                </a:spcBef>
              </a:pPr>
              <a:r>
                <a:rPr lang="en-US" sz="1400" u="none" strike="noStrike" spc="42">
                  <a:solidFill>
                    <a:srgbClr val="1E1E1E"/>
                  </a:solidFill>
                  <a:latin typeface="Cy Grotesk Grand"/>
                </a:rPr>
                <a:t>Recursos Humanos</a:t>
              </a:r>
            </a:p>
          </p:txBody>
        </p:sp>
      </p:grpSp>
      <p:sp>
        <p:nvSpPr>
          <p:cNvPr id="70" name="AutoShape 70"/>
          <p:cNvSpPr/>
          <p:nvPr/>
        </p:nvSpPr>
        <p:spPr>
          <a:xfrm flipH="1">
            <a:off x="1028700" y="7708218"/>
            <a:ext cx="16230600" cy="0"/>
          </a:xfrm>
          <a:prstGeom prst="line">
            <a:avLst/>
          </a:prstGeom>
          <a:ln w="38100" cap="flat">
            <a:solidFill>
              <a:srgbClr val="00FF1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 flipV="1">
            <a:off x="4242896" y="1654383"/>
            <a:ext cx="0" cy="6053835"/>
          </a:xfrm>
          <a:prstGeom prst="line">
            <a:avLst/>
          </a:prstGeom>
          <a:ln w="38100" cap="flat">
            <a:solidFill>
              <a:srgbClr val="00FF1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AutoShape 72"/>
          <p:cNvSpPr/>
          <p:nvPr/>
        </p:nvSpPr>
        <p:spPr>
          <a:xfrm flipV="1">
            <a:off x="7436351" y="1654383"/>
            <a:ext cx="0" cy="6053835"/>
          </a:xfrm>
          <a:prstGeom prst="line">
            <a:avLst/>
          </a:prstGeom>
          <a:ln w="38100" cap="flat">
            <a:solidFill>
              <a:srgbClr val="00FF1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3" name="AutoShape 73"/>
          <p:cNvSpPr/>
          <p:nvPr/>
        </p:nvSpPr>
        <p:spPr>
          <a:xfrm flipH="1" flipV="1">
            <a:off x="4229031" y="4712311"/>
            <a:ext cx="3207320" cy="0"/>
          </a:xfrm>
          <a:prstGeom prst="line">
            <a:avLst/>
          </a:prstGeom>
          <a:ln w="38100" cap="flat">
            <a:solidFill>
              <a:srgbClr val="00FF1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4" name="AutoShape 74"/>
          <p:cNvSpPr/>
          <p:nvPr/>
        </p:nvSpPr>
        <p:spPr>
          <a:xfrm>
            <a:off x="9163050" y="7708218"/>
            <a:ext cx="0" cy="1835832"/>
          </a:xfrm>
          <a:prstGeom prst="line">
            <a:avLst/>
          </a:prstGeom>
          <a:ln w="38100" cap="flat">
            <a:solidFill>
              <a:srgbClr val="00FF1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5" name="AutoShape 75"/>
          <p:cNvSpPr/>
          <p:nvPr/>
        </p:nvSpPr>
        <p:spPr>
          <a:xfrm flipH="1" flipV="1">
            <a:off x="10738180" y="4712311"/>
            <a:ext cx="3311149" cy="0"/>
          </a:xfrm>
          <a:prstGeom prst="line">
            <a:avLst/>
          </a:prstGeom>
          <a:ln w="38100" cap="flat">
            <a:solidFill>
              <a:srgbClr val="00FF1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6" name="AutoShape 76"/>
          <p:cNvSpPr/>
          <p:nvPr/>
        </p:nvSpPr>
        <p:spPr>
          <a:xfrm flipV="1">
            <a:off x="10740727" y="1654383"/>
            <a:ext cx="0" cy="6053835"/>
          </a:xfrm>
          <a:prstGeom prst="line">
            <a:avLst/>
          </a:prstGeom>
          <a:ln w="38100" cap="flat">
            <a:solidFill>
              <a:srgbClr val="00FF1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77"/>
          <p:cNvSpPr/>
          <p:nvPr/>
        </p:nvSpPr>
        <p:spPr>
          <a:xfrm flipV="1">
            <a:off x="14045104" y="1654383"/>
            <a:ext cx="0" cy="6053835"/>
          </a:xfrm>
          <a:prstGeom prst="line">
            <a:avLst/>
          </a:prstGeom>
          <a:ln w="38100" cap="flat">
            <a:solidFill>
              <a:srgbClr val="00FF1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TextBox 78"/>
          <p:cNvSpPr txBox="1"/>
          <p:nvPr/>
        </p:nvSpPr>
        <p:spPr>
          <a:xfrm>
            <a:off x="1028700" y="1798103"/>
            <a:ext cx="3124016" cy="85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SEGMENTO DE PARCEIROS</a:t>
            </a:r>
          </a:p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(B2B)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28700" y="7860618"/>
            <a:ext cx="8082285" cy="30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ESTRUTURA DA COMPANHIA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4333077" y="1790691"/>
            <a:ext cx="3013094" cy="58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ATIVIDADES - CHAVE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830908" y="1790691"/>
            <a:ext cx="3124016" cy="58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PROPOSTA DE VALOR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7526531" y="1798103"/>
            <a:ext cx="3124016" cy="85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SEGMENTO DE CONSUMIDORES</a:t>
            </a:r>
          </a:p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(B2C)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4305461" y="4872223"/>
            <a:ext cx="3124016" cy="58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RELAÇÃO DO CONSUMIDOR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163050" y="7860618"/>
            <a:ext cx="8096250" cy="30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FONTES DE RECEITA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0858638" y="4872223"/>
            <a:ext cx="3124016" cy="30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JOGABILIDADE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4135284" y="1798103"/>
            <a:ext cx="3124016" cy="857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RECURSOS</a:t>
            </a:r>
          </a:p>
          <a:p>
            <a:pPr algn="ctr">
              <a:lnSpc>
                <a:spcPts val="2235"/>
              </a:lnSpc>
            </a:pPr>
            <a:r>
              <a:rPr lang="en-US" sz="1862" spc="-24">
                <a:solidFill>
                  <a:srgbClr val="E9E8E9"/>
                </a:solidFill>
                <a:latin typeface="Arcade Gamer"/>
              </a:rPr>
              <a:t>ESSENCIAIS DE FUNCIONAMENTO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028700" y="562371"/>
            <a:ext cx="16613993" cy="10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00FF12"/>
                </a:solidFill>
                <a:latin typeface="Arcade Gamer"/>
              </a:rPr>
              <a:t>BUSINESS PLAN</a:t>
            </a:r>
          </a:p>
        </p:txBody>
      </p:sp>
      <p:sp>
        <p:nvSpPr>
          <p:cNvPr id="88" name="Freeform 88"/>
          <p:cNvSpPr/>
          <p:nvPr/>
        </p:nvSpPr>
        <p:spPr>
          <a:xfrm>
            <a:off x="14799831" y="752759"/>
            <a:ext cx="2433312" cy="606421"/>
          </a:xfrm>
          <a:custGeom>
            <a:avLst/>
            <a:gdLst/>
            <a:ahLst/>
            <a:cxnLst/>
            <a:rect l="l" t="t" r="r" b="b"/>
            <a:pathLst>
              <a:path w="2433312" h="606421">
                <a:moveTo>
                  <a:pt x="0" y="0"/>
                </a:moveTo>
                <a:lnTo>
                  <a:pt x="2433312" y="0"/>
                </a:lnTo>
                <a:lnTo>
                  <a:pt x="2433312" y="606421"/>
                </a:lnTo>
                <a:lnTo>
                  <a:pt x="0" y="6064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990600"/>
            <a:ext cx="8354260" cy="57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MODELO DE NEGÓCIO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449943" y="3766256"/>
            <a:ext cx="651284" cy="185033"/>
          </a:xfrm>
          <a:custGeom>
            <a:avLst/>
            <a:gdLst/>
            <a:ahLst/>
            <a:cxnLst/>
            <a:rect l="l" t="t" r="r" b="b"/>
            <a:pathLst>
              <a:path w="651284" h="185033">
                <a:moveTo>
                  <a:pt x="0" y="0"/>
                </a:moveTo>
                <a:lnTo>
                  <a:pt x="651284" y="0"/>
                </a:lnTo>
                <a:lnTo>
                  <a:pt x="651284" y="185033"/>
                </a:lnTo>
                <a:lnTo>
                  <a:pt x="0" y="185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760518">
            <a:off x="4453865" y="6753480"/>
            <a:ext cx="651284" cy="185033"/>
          </a:xfrm>
          <a:custGeom>
            <a:avLst/>
            <a:gdLst/>
            <a:ahLst/>
            <a:cxnLst/>
            <a:rect l="l" t="t" r="r" b="b"/>
            <a:pathLst>
              <a:path w="651284" h="185033">
                <a:moveTo>
                  <a:pt x="0" y="0"/>
                </a:moveTo>
                <a:lnTo>
                  <a:pt x="651284" y="0"/>
                </a:lnTo>
                <a:lnTo>
                  <a:pt x="651284" y="185033"/>
                </a:lnTo>
                <a:lnTo>
                  <a:pt x="0" y="185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18358" y="3766256"/>
            <a:ext cx="651284" cy="185033"/>
          </a:xfrm>
          <a:custGeom>
            <a:avLst/>
            <a:gdLst/>
            <a:ahLst/>
            <a:cxnLst/>
            <a:rect l="l" t="t" r="r" b="b"/>
            <a:pathLst>
              <a:path w="651284" h="185033">
                <a:moveTo>
                  <a:pt x="0" y="0"/>
                </a:moveTo>
                <a:lnTo>
                  <a:pt x="651284" y="0"/>
                </a:lnTo>
                <a:lnTo>
                  <a:pt x="651284" y="185033"/>
                </a:lnTo>
                <a:lnTo>
                  <a:pt x="0" y="185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86773" y="3766256"/>
            <a:ext cx="651284" cy="185033"/>
          </a:xfrm>
          <a:custGeom>
            <a:avLst/>
            <a:gdLst/>
            <a:ahLst/>
            <a:cxnLst/>
            <a:rect l="l" t="t" r="r" b="b"/>
            <a:pathLst>
              <a:path w="651284" h="185033">
                <a:moveTo>
                  <a:pt x="0" y="0"/>
                </a:moveTo>
                <a:lnTo>
                  <a:pt x="651284" y="0"/>
                </a:lnTo>
                <a:lnTo>
                  <a:pt x="651284" y="185033"/>
                </a:lnTo>
                <a:lnTo>
                  <a:pt x="0" y="185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2436390"/>
            <a:ext cx="3125356" cy="2844766"/>
            <a:chOff x="0" y="0"/>
            <a:chExt cx="4167141" cy="379302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167141" cy="3793021"/>
              <a:chOff x="0" y="0"/>
              <a:chExt cx="1194473" cy="108723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94473" cy="1087234"/>
              </a:xfrm>
              <a:custGeom>
                <a:avLst/>
                <a:gdLst/>
                <a:ahLst/>
                <a:cxnLst/>
                <a:rect l="l" t="t" r="r" b="b"/>
                <a:pathLst>
                  <a:path w="1194473" h="1087234">
                    <a:moveTo>
                      <a:pt x="126334" y="0"/>
                    </a:moveTo>
                    <a:lnTo>
                      <a:pt x="1068139" y="0"/>
                    </a:lnTo>
                    <a:cubicBezTo>
                      <a:pt x="1101645" y="0"/>
                      <a:pt x="1133778" y="13310"/>
                      <a:pt x="1157470" y="37002"/>
                    </a:cubicBezTo>
                    <a:cubicBezTo>
                      <a:pt x="1181162" y="60694"/>
                      <a:pt x="1194473" y="92828"/>
                      <a:pt x="1194473" y="126334"/>
                    </a:cubicBezTo>
                    <a:lnTo>
                      <a:pt x="1194473" y="960901"/>
                    </a:lnTo>
                    <a:cubicBezTo>
                      <a:pt x="1194473" y="994406"/>
                      <a:pt x="1181162" y="1026540"/>
                      <a:pt x="1157470" y="1050232"/>
                    </a:cubicBezTo>
                    <a:cubicBezTo>
                      <a:pt x="1133778" y="1073924"/>
                      <a:pt x="1101645" y="1087234"/>
                      <a:pt x="1068139" y="1087234"/>
                    </a:cubicBezTo>
                    <a:lnTo>
                      <a:pt x="126334" y="1087234"/>
                    </a:lnTo>
                    <a:cubicBezTo>
                      <a:pt x="92828" y="1087234"/>
                      <a:pt x="60694" y="1073924"/>
                      <a:pt x="37002" y="1050232"/>
                    </a:cubicBezTo>
                    <a:cubicBezTo>
                      <a:pt x="13310" y="1026540"/>
                      <a:pt x="0" y="994406"/>
                      <a:pt x="0" y="960901"/>
                    </a:cubicBezTo>
                    <a:lnTo>
                      <a:pt x="0" y="126334"/>
                    </a:lnTo>
                    <a:cubicBezTo>
                      <a:pt x="0" y="92828"/>
                      <a:pt x="13310" y="60694"/>
                      <a:pt x="37002" y="37002"/>
                    </a:cubicBezTo>
                    <a:cubicBezTo>
                      <a:pt x="60694" y="13310"/>
                      <a:pt x="92828" y="0"/>
                      <a:pt x="126334" y="0"/>
                    </a:cubicBezTo>
                    <a:close/>
                  </a:path>
                </a:pathLst>
              </a:custGeom>
              <a:solidFill>
                <a:srgbClr val="010101"/>
              </a:solidFill>
              <a:ln w="19050" cap="rnd">
                <a:solidFill>
                  <a:srgbClr val="2BFF00"/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1194473" cy="11062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021890" y="531056"/>
              <a:ext cx="2125148" cy="1365408"/>
            </a:xfrm>
            <a:custGeom>
              <a:avLst/>
              <a:gdLst/>
              <a:ahLst/>
              <a:cxnLst/>
              <a:rect l="l" t="t" r="r" b="b"/>
              <a:pathLst>
                <a:path w="2125148" h="1365408">
                  <a:moveTo>
                    <a:pt x="0" y="0"/>
                  </a:moveTo>
                  <a:lnTo>
                    <a:pt x="2125148" y="0"/>
                  </a:lnTo>
                  <a:lnTo>
                    <a:pt x="2125148" y="1365408"/>
                  </a:lnTo>
                  <a:lnTo>
                    <a:pt x="0" y="1365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1787" y="2366410"/>
              <a:ext cx="4165355" cy="538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5"/>
                </a:lnSpc>
              </a:pPr>
              <a:r>
                <a:rPr lang="en-US" sz="2462" spc="-32">
                  <a:solidFill>
                    <a:srgbClr val="E9E8E9"/>
                  </a:solidFill>
                  <a:latin typeface="Arcade Gamer"/>
                </a:rPr>
                <a:t>JOGADOR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97115" y="1959895"/>
            <a:ext cx="3125356" cy="6952038"/>
            <a:chOff x="0" y="0"/>
            <a:chExt cx="4167141" cy="926938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620872"/>
              <a:ext cx="4167141" cy="8648512"/>
              <a:chOff x="0" y="0"/>
              <a:chExt cx="1194473" cy="247901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94473" cy="2479016"/>
              </a:xfrm>
              <a:custGeom>
                <a:avLst/>
                <a:gdLst/>
                <a:ahLst/>
                <a:cxnLst/>
                <a:rect l="l" t="t" r="r" b="b"/>
                <a:pathLst>
                  <a:path w="1194473" h="2479016">
                    <a:moveTo>
                      <a:pt x="126334" y="0"/>
                    </a:moveTo>
                    <a:lnTo>
                      <a:pt x="1068139" y="0"/>
                    </a:lnTo>
                    <a:cubicBezTo>
                      <a:pt x="1101645" y="0"/>
                      <a:pt x="1133778" y="13310"/>
                      <a:pt x="1157470" y="37002"/>
                    </a:cubicBezTo>
                    <a:cubicBezTo>
                      <a:pt x="1181162" y="60694"/>
                      <a:pt x="1194473" y="92828"/>
                      <a:pt x="1194473" y="126334"/>
                    </a:cubicBezTo>
                    <a:lnTo>
                      <a:pt x="1194473" y="2352682"/>
                    </a:lnTo>
                    <a:cubicBezTo>
                      <a:pt x="1194473" y="2386188"/>
                      <a:pt x="1181162" y="2418322"/>
                      <a:pt x="1157470" y="2442014"/>
                    </a:cubicBezTo>
                    <a:cubicBezTo>
                      <a:pt x="1133778" y="2465706"/>
                      <a:pt x="1101645" y="2479016"/>
                      <a:pt x="1068139" y="2479016"/>
                    </a:cubicBezTo>
                    <a:lnTo>
                      <a:pt x="126334" y="2479016"/>
                    </a:lnTo>
                    <a:cubicBezTo>
                      <a:pt x="92828" y="2479016"/>
                      <a:pt x="60694" y="2465706"/>
                      <a:pt x="37002" y="2442014"/>
                    </a:cubicBezTo>
                    <a:cubicBezTo>
                      <a:pt x="13310" y="2418322"/>
                      <a:pt x="0" y="2386188"/>
                      <a:pt x="0" y="2352682"/>
                    </a:cubicBezTo>
                    <a:lnTo>
                      <a:pt x="0" y="126334"/>
                    </a:lnTo>
                    <a:cubicBezTo>
                      <a:pt x="0" y="92828"/>
                      <a:pt x="13310" y="60694"/>
                      <a:pt x="37002" y="37002"/>
                    </a:cubicBezTo>
                    <a:cubicBezTo>
                      <a:pt x="60694" y="13310"/>
                      <a:pt x="92828" y="0"/>
                      <a:pt x="126334" y="0"/>
                    </a:cubicBezTo>
                    <a:close/>
                  </a:path>
                </a:pathLst>
              </a:custGeom>
              <a:solidFill>
                <a:srgbClr val="0A3900"/>
              </a:solidFill>
              <a:ln w="19050" cap="rnd">
                <a:solidFill>
                  <a:srgbClr val="2BFF00"/>
                </a:solidFill>
                <a:prstDash val="solid"/>
                <a:round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1194473" cy="24980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229493">
              <a:off x="1445259" y="40200"/>
              <a:ext cx="1266431" cy="1832089"/>
            </a:xfrm>
            <a:custGeom>
              <a:avLst/>
              <a:gdLst/>
              <a:ahLst/>
              <a:cxnLst/>
              <a:rect l="l" t="t" r="r" b="b"/>
              <a:pathLst>
                <a:path w="1266431" h="1832089">
                  <a:moveTo>
                    <a:pt x="0" y="0"/>
                  </a:moveTo>
                  <a:lnTo>
                    <a:pt x="1266431" y="0"/>
                  </a:lnTo>
                  <a:lnTo>
                    <a:pt x="1266431" y="1832088"/>
                  </a:lnTo>
                  <a:lnTo>
                    <a:pt x="0" y="1832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846644" y="272217"/>
              <a:ext cx="462573" cy="684027"/>
            </a:xfrm>
            <a:custGeom>
              <a:avLst/>
              <a:gdLst/>
              <a:ahLst/>
              <a:cxnLst/>
              <a:rect l="l" t="t" r="r" b="b"/>
              <a:pathLst>
                <a:path w="462573" h="684027">
                  <a:moveTo>
                    <a:pt x="0" y="0"/>
                  </a:moveTo>
                  <a:lnTo>
                    <a:pt x="462573" y="0"/>
                  </a:lnTo>
                  <a:lnTo>
                    <a:pt x="462573" y="684027"/>
                  </a:lnTo>
                  <a:lnTo>
                    <a:pt x="0" y="684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 rot="-9353099">
              <a:off x="2899450" y="1170778"/>
              <a:ext cx="462573" cy="684027"/>
            </a:xfrm>
            <a:custGeom>
              <a:avLst/>
              <a:gdLst/>
              <a:ahLst/>
              <a:cxnLst/>
              <a:rect l="l" t="t" r="r" b="b"/>
              <a:pathLst>
                <a:path w="462573" h="684027">
                  <a:moveTo>
                    <a:pt x="0" y="0"/>
                  </a:moveTo>
                  <a:lnTo>
                    <a:pt x="462573" y="0"/>
                  </a:lnTo>
                  <a:lnTo>
                    <a:pt x="462573" y="684027"/>
                  </a:lnTo>
                  <a:lnTo>
                    <a:pt x="0" y="6840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787" y="2237257"/>
              <a:ext cx="4165355" cy="1038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5"/>
                </a:lnSpc>
              </a:pPr>
              <a:r>
                <a:rPr lang="en-US" sz="2462" spc="-32">
                  <a:solidFill>
                    <a:srgbClr val="E9E8E9"/>
                  </a:solidFill>
                  <a:latin typeface="Arcade Gamer"/>
                </a:rPr>
                <a:t>PLANO</a:t>
              </a:r>
            </a:p>
            <a:p>
              <a:pPr algn="ctr">
                <a:lnSpc>
                  <a:spcPts val="2955"/>
                </a:lnSpc>
              </a:pPr>
              <a:r>
                <a:rPr lang="en-US" sz="2462" spc="-32">
                  <a:solidFill>
                    <a:srgbClr val="E9E8E9"/>
                  </a:solidFill>
                  <a:latin typeface="Arcade Gamer"/>
                </a:rPr>
                <a:t>BÁSICO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5758" y="3534160"/>
              <a:ext cx="3677413" cy="4680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Criação de Brssão</a:t>
              </a:r>
            </a:p>
            <a:p>
              <a:pPr algn="l">
                <a:lnSpc>
                  <a:spcPts val="1759"/>
                </a:lnSpc>
              </a:pPr>
              <a:endPara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endParaRPr>
            </a:p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Criação de Uniforme</a:t>
              </a:r>
            </a:p>
            <a:p>
              <a:pPr algn="l">
                <a:lnSpc>
                  <a:spcPts val="1759"/>
                </a:lnSpc>
              </a:pPr>
              <a:endPara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endParaRPr>
            </a:p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Escalação de uma liga </a:t>
              </a:r>
            </a:p>
            <a:p>
              <a:pPr algn="l">
                <a:lnSpc>
                  <a:spcPts val="1759"/>
                </a:lnSpc>
              </a:pPr>
              <a:endPara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endParaRPr>
            </a:p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Estatísticas de jogos e campeonatos</a:t>
              </a:r>
            </a:p>
            <a:p>
              <a:pPr algn="l">
                <a:lnSpc>
                  <a:spcPts val="1759"/>
                </a:lnSpc>
              </a:pPr>
              <a:endPara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endParaRPr>
            </a:p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Estatísticas de jogadores</a:t>
              </a:r>
            </a:p>
            <a:p>
              <a:pPr algn="l">
                <a:lnSpc>
                  <a:spcPts val="1759"/>
                </a:lnSpc>
              </a:pPr>
              <a:endPara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endParaRPr>
            </a:p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Mata-a-mata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30040" y="5967605"/>
            <a:ext cx="3125356" cy="3016052"/>
            <a:chOff x="0" y="0"/>
            <a:chExt cx="1194473" cy="11526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94473" cy="1152698"/>
            </a:xfrm>
            <a:custGeom>
              <a:avLst/>
              <a:gdLst/>
              <a:ahLst/>
              <a:cxnLst/>
              <a:rect l="l" t="t" r="r" b="b"/>
              <a:pathLst>
                <a:path w="1194473" h="1152698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1026364"/>
                  </a:lnTo>
                  <a:cubicBezTo>
                    <a:pt x="1194473" y="1059870"/>
                    <a:pt x="1181162" y="1092004"/>
                    <a:pt x="1157470" y="1115696"/>
                  </a:cubicBezTo>
                  <a:cubicBezTo>
                    <a:pt x="1133778" y="1139388"/>
                    <a:pt x="1101645" y="1152698"/>
                    <a:pt x="1068139" y="1152698"/>
                  </a:cubicBezTo>
                  <a:lnTo>
                    <a:pt x="126334" y="1152698"/>
                  </a:lnTo>
                  <a:cubicBezTo>
                    <a:pt x="92828" y="1152698"/>
                    <a:pt x="60694" y="1139388"/>
                    <a:pt x="37002" y="1115696"/>
                  </a:cubicBezTo>
                  <a:cubicBezTo>
                    <a:pt x="13310" y="1092004"/>
                    <a:pt x="0" y="1059870"/>
                    <a:pt x="0" y="1026364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1194473" cy="1171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765529" y="1586452"/>
            <a:ext cx="3125356" cy="6756558"/>
            <a:chOff x="0" y="0"/>
            <a:chExt cx="4167141" cy="9008744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1145219"/>
              <a:ext cx="4167141" cy="7863525"/>
              <a:chOff x="0" y="0"/>
              <a:chExt cx="1194473" cy="225400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194473" cy="2254007"/>
              </a:xfrm>
              <a:custGeom>
                <a:avLst/>
                <a:gdLst/>
                <a:ahLst/>
                <a:cxnLst/>
                <a:rect l="l" t="t" r="r" b="b"/>
                <a:pathLst>
                  <a:path w="1194473" h="2254007">
                    <a:moveTo>
                      <a:pt x="126334" y="0"/>
                    </a:moveTo>
                    <a:lnTo>
                      <a:pt x="1068139" y="0"/>
                    </a:lnTo>
                    <a:cubicBezTo>
                      <a:pt x="1101645" y="0"/>
                      <a:pt x="1133778" y="13310"/>
                      <a:pt x="1157470" y="37002"/>
                    </a:cubicBezTo>
                    <a:cubicBezTo>
                      <a:pt x="1181162" y="60694"/>
                      <a:pt x="1194473" y="92828"/>
                      <a:pt x="1194473" y="126334"/>
                    </a:cubicBezTo>
                    <a:lnTo>
                      <a:pt x="1194473" y="2127673"/>
                    </a:lnTo>
                    <a:cubicBezTo>
                      <a:pt x="1194473" y="2197445"/>
                      <a:pt x="1137911" y="2254007"/>
                      <a:pt x="1068139" y="2254007"/>
                    </a:cubicBezTo>
                    <a:lnTo>
                      <a:pt x="126334" y="2254007"/>
                    </a:lnTo>
                    <a:cubicBezTo>
                      <a:pt x="92828" y="2254007"/>
                      <a:pt x="60694" y="2240697"/>
                      <a:pt x="37002" y="2217005"/>
                    </a:cubicBezTo>
                    <a:cubicBezTo>
                      <a:pt x="13310" y="2193312"/>
                      <a:pt x="0" y="2161179"/>
                      <a:pt x="0" y="2127673"/>
                    </a:cubicBezTo>
                    <a:lnTo>
                      <a:pt x="0" y="126334"/>
                    </a:lnTo>
                    <a:cubicBezTo>
                      <a:pt x="0" y="92828"/>
                      <a:pt x="13310" y="60694"/>
                      <a:pt x="37002" y="37002"/>
                    </a:cubicBezTo>
                    <a:cubicBezTo>
                      <a:pt x="60694" y="13310"/>
                      <a:pt x="92828" y="0"/>
                      <a:pt x="126334" y="0"/>
                    </a:cubicBezTo>
                    <a:close/>
                  </a:path>
                </a:pathLst>
              </a:custGeom>
              <a:solidFill>
                <a:srgbClr val="0A3900"/>
              </a:solidFill>
              <a:ln w="19050" cap="rnd">
                <a:solidFill>
                  <a:srgbClr val="2BFF00"/>
                </a:solidFill>
                <a:prstDash val="solid"/>
                <a:round/>
              </a:ln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19050"/>
                <a:ext cx="1194473" cy="22730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9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1708076">
              <a:off x="1231370" y="364908"/>
              <a:ext cx="2076477" cy="2150021"/>
            </a:xfrm>
            <a:custGeom>
              <a:avLst/>
              <a:gdLst/>
              <a:ahLst/>
              <a:cxnLst/>
              <a:rect l="l" t="t" r="r" b="b"/>
              <a:pathLst>
                <a:path w="2076477" h="2150021">
                  <a:moveTo>
                    <a:pt x="0" y="0"/>
                  </a:moveTo>
                  <a:lnTo>
                    <a:pt x="2076478" y="0"/>
                  </a:lnTo>
                  <a:lnTo>
                    <a:pt x="2076478" y="2150021"/>
                  </a:lnTo>
                  <a:lnTo>
                    <a:pt x="0" y="215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8953" b="-12149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187064">
              <a:off x="1673526" y="314144"/>
              <a:ext cx="1012269" cy="1807622"/>
            </a:xfrm>
            <a:custGeom>
              <a:avLst/>
              <a:gdLst/>
              <a:ahLst/>
              <a:cxnLst/>
              <a:rect l="l" t="t" r="r" b="b"/>
              <a:pathLst>
                <a:path w="1012269" h="1807622">
                  <a:moveTo>
                    <a:pt x="0" y="0"/>
                  </a:moveTo>
                  <a:lnTo>
                    <a:pt x="1012269" y="0"/>
                  </a:lnTo>
                  <a:lnTo>
                    <a:pt x="1012269" y="1807623"/>
                  </a:lnTo>
                  <a:lnTo>
                    <a:pt x="0" y="1807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-1528382">
              <a:off x="992016" y="946995"/>
              <a:ext cx="240385" cy="230469"/>
            </a:xfrm>
            <a:custGeom>
              <a:avLst/>
              <a:gdLst/>
              <a:ahLst/>
              <a:cxnLst/>
              <a:rect l="l" t="t" r="r" b="b"/>
              <a:pathLst>
                <a:path w="240385" h="230469">
                  <a:moveTo>
                    <a:pt x="0" y="0"/>
                  </a:moveTo>
                  <a:lnTo>
                    <a:pt x="240386" y="0"/>
                  </a:lnTo>
                  <a:lnTo>
                    <a:pt x="240386" y="230469"/>
                  </a:lnTo>
                  <a:lnTo>
                    <a:pt x="0" y="230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 rot="-1528382">
              <a:off x="968069" y="1232846"/>
              <a:ext cx="88402" cy="84755"/>
            </a:xfrm>
            <a:custGeom>
              <a:avLst/>
              <a:gdLst/>
              <a:ahLst/>
              <a:cxnLst/>
              <a:rect l="l" t="t" r="r" b="b"/>
              <a:pathLst>
                <a:path w="88402" h="84755">
                  <a:moveTo>
                    <a:pt x="0" y="0"/>
                  </a:moveTo>
                  <a:lnTo>
                    <a:pt x="88401" y="0"/>
                  </a:lnTo>
                  <a:lnTo>
                    <a:pt x="88401" y="84755"/>
                  </a:lnTo>
                  <a:lnTo>
                    <a:pt x="0" y="8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 rot="-1528382">
              <a:off x="2699724" y="2062140"/>
              <a:ext cx="88402" cy="84755"/>
            </a:xfrm>
            <a:custGeom>
              <a:avLst/>
              <a:gdLst/>
              <a:ahLst/>
              <a:cxnLst/>
              <a:rect l="l" t="t" r="r" b="b"/>
              <a:pathLst>
                <a:path w="88402" h="84755">
                  <a:moveTo>
                    <a:pt x="0" y="0"/>
                  </a:moveTo>
                  <a:lnTo>
                    <a:pt x="88401" y="0"/>
                  </a:lnTo>
                  <a:lnTo>
                    <a:pt x="88401" y="84755"/>
                  </a:lnTo>
                  <a:lnTo>
                    <a:pt x="0" y="8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 rot="-1528382">
              <a:off x="2903502" y="2028197"/>
              <a:ext cx="218131" cy="209133"/>
            </a:xfrm>
            <a:custGeom>
              <a:avLst/>
              <a:gdLst/>
              <a:ahLst/>
              <a:cxnLst/>
              <a:rect l="l" t="t" r="r" b="b"/>
              <a:pathLst>
                <a:path w="218131" h="209133">
                  <a:moveTo>
                    <a:pt x="0" y="0"/>
                  </a:moveTo>
                  <a:lnTo>
                    <a:pt x="218131" y="0"/>
                  </a:lnTo>
                  <a:lnTo>
                    <a:pt x="218131" y="209133"/>
                  </a:lnTo>
                  <a:lnTo>
                    <a:pt x="0" y="209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 rot="-3828131">
              <a:off x="2471975" y="2380399"/>
              <a:ext cx="77141" cy="73958"/>
            </a:xfrm>
            <a:custGeom>
              <a:avLst/>
              <a:gdLst/>
              <a:ahLst/>
              <a:cxnLst/>
              <a:rect l="l" t="t" r="r" b="b"/>
              <a:pathLst>
                <a:path w="77141" h="73958">
                  <a:moveTo>
                    <a:pt x="0" y="0"/>
                  </a:moveTo>
                  <a:lnTo>
                    <a:pt x="77140" y="0"/>
                  </a:lnTo>
                  <a:lnTo>
                    <a:pt x="77140" y="73958"/>
                  </a:lnTo>
                  <a:lnTo>
                    <a:pt x="0" y="739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 rot="-3828131">
              <a:off x="1283615" y="2148754"/>
              <a:ext cx="88402" cy="84755"/>
            </a:xfrm>
            <a:custGeom>
              <a:avLst/>
              <a:gdLst/>
              <a:ahLst/>
              <a:cxnLst/>
              <a:rect l="l" t="t" r="r" b="b"/>
              <a:pathLst>
                <a:path w="88402" h="84755">
                  <a:moveTo>
                    <a:pt x="0" y="0"/>
                  </a:moveTo>
                  <a:lnTo>
                    <a:pt x="88402" y="0"/>
                  </a:lnTo>
                  <a:lnTo>
                    <a:pt x="88402" y="84755"/>
                  </a:lnTo>
                  <a:lnTo>
                    <a:pt x="0" y="8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 rot="-3828131">
              <a:off x="1398691" y="1946503"/>
              <a:ext cx="88402" cy="84755"/>
            </a:xfrm>
            <a:custGeom>
              <a:avLst/>
              <a:gdLst/>
              <a:ahLst/>
              <a:cxnLst/>
              <a:rect l="l" t="t" r="r" b="b"/>
              <a:pathLst>
                <a:path w="88402" h="84755">
                  <a:moveTo>
                    <a:pt x="0" y="0"/>
                  </a:moveTo>
                  <a:lnTo>
                    <a:pt x="88401" y="0"/>
                  </a:lnTo>
                  <a:lnTo>
                    <a:pt x="88401" y="84755"/>
                  </a:lnTo>
                  <a:lnTo>
                    <a:pt x="0" y="84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41" name="TextBox 41"/>
            <p:cNvSpPr txBox="1"/>
            <p:nvPr/>
          </p:nvSpPr>
          <p:spPr>
            <a:xfrm>
              <a:off x="1787" y="2761604"/>
              <a:ext cx="4165355" cy="1038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55"/>
                </a:lnSpc>
              </a:pPr>
              <a:r>
                <a:rPr lang="en-US" sz="2462" spc="-32">
                  <a:solidFill>
                    <a:srgbClr val="E9E8E9"/>
                  </a:solidFill>
                  <a:latin typeface="Arcade Gamer"/>
                </a:rPr>
                <a:t>RECURSOS PREMIUM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45758" y="4058506"/>
              <a:ext cx="3677413" cy="4388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Todos os anteriores</a:t>
              </a:r>
            </a:p>
            <a:p>
              <a:pPr algn="l">
                <a:lnSpc>
                  <a:spcPts val="1759"/>
                </a:lnSpc>
              </a:pPr>
              <a:endPara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endParaRPr>
            </a:p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Cosméticos para brasão</a:t>
              </a:r>
            </a:p>
            <a:p>
              <a:pPr algn="l">
                <a:lnSpc>
                  <a:spcPts val="1759"/>
                </a:lnSpc>
              </a:pPr>
              <a:endPara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endParaRPr>
            </a:p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Jogar com até 10 ligar</a:t>
              </a:r>
            </a:p>
            <a:p>
              <a:pPr algn="l">
                <a:lnSpc>
                  <a:spcPts val="1759"/>
                </a:lnSpc>
              </a:pPr>
              <a:endPara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endParaRPr>
            </a:p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Reportes exclusivos para melhorar o valor de jogadores</a:t>
              </a:r>
            </a:p>
            <a:p>
              <a:pPr algn="l">
                <a:lnSpc>
                  <a:spcPts val="1759"/>
                </a:lnSpc>
              </a:pPr>
              <a:endPara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endParaRPr>
            </a:p>
            <a:p>
              <a:pPr marL="316622" lvl="1" indent="-158311" algn="l">
                <a:lnSpc>
                  <a:spcPts val="1759"/>
                </a:lnSpc>
                <a:buFont typeface="Arial"/>
                <a:buChar char="•"/>
              </a:pPr>
              <a:r>
                <a:rPr lang="en-US" sz="1466">
                  <a:solidFill>
                    <a:srgbClr val="E9E8E9">
                      <a:alpha val="69804"/>
                    </a:srgbClr>
                  </a:solidFill>
                  <a:latin typeface="Cy Grotesk Grand Bold"/>
                </a:rPr>
                <a:t>Patriocinadores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133944" y="2445367"/>
            <a:ext cx="3125356" cy="5990317"/>
            <a:chOff x="0" y="0"/>
            <a:chExt cx="1194473" cy="2289426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94473" cy="2289426"/>
            </a:xfrm>
            <a:custGeom>
              <a:avLst/>
              <a:gdLst/>
              <a:ahLst/>
              <a:cxnLst/>
              <a:rect l="l" t="t" r="r" b="b"/>
              <a:pathLst>
                <a:path w="1194473" h="2289426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2163092"/>
                  </a:lnTo>
                  <a:cubicBezTo>
                    <a:pt x="1194473" y="2232864"/>
                    <a:pt x="1137911" y="2289426"/>
                    <a:pt x="1068139" y="2289426"/>
                  </a:cubicBezTo>
                  <a:lnTo>
                    <a:pt x="126334" y="2289426"/>
                  </a:lnTo>
                  <a:cubicBezTo>
                    <a:pt x="92828" y="2289426"/>
                    <a:pt x="60694" y="2276116"/>
                    <a:pt x="37002" y="2252423"/>
                  </a:cubicBezTo>
                  <a:cubicBezTo>
                    <a:pt x="13310" y="2228731"/>
                    <a:pt x="0" y="2196598"/>
                    <a:pt x="0" y="2163092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1194473" cy="2308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14684693" y="1600200"/>
            <a:ext cx="2025199" cy="1913813"/>
          </a:xfrm>
          <a:custGeom>
            <a:avLst/>
            <a:gdLst/>
            <a:ahLst/>
            <a:cxnLst/>
            <a:rect l="l" t="t" r="r" b="b"/>
            <a:pathLst>
              <a:path w="2025199" h="1913813">
                <a:moveTo>
                  <a:pt x="0" y="0"/>
                </a:moveTo>
                <a:lnTo>
                  <a:pt x="2025199" y="0"/>
                </a:lnTo>
                <a:lnTo>
                  <a:pt x="2025199" y="1913813"/>
                </a:lnTo>
                <a:lnTo>
                  <a:pt x="0" y="19138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 rot="428640">
            <a:off x="15075441" y="1974836"/>
            <a:ext cx="1243701" cy="1317829"/>
          </a:xfrm>
          <a:custGeom>
            <a:avLst/>
            <a:gdLst/>
            <a:ahLst/>
            <a:cxnLst/>
            <a:rect l="l" t="t" r="r" b="b"/>
            <a:pathLst>
              <a:path w="1243701" h="1317829">
                <a:moveTo>
                  <a:pt x="0" y="0"/>
                </a:moveTo>
                <a:lnTo>
                  <a:pt x="1243702" y="0"/>
                </a:lnTo>
                <a:lnTo>
                  <a:pt x="1243702" y="1317829"/>
                </a:lnTo>
                <a:lnTo>
                  <a:pt x="0" y="13178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4135284" y="3648130"/>
            <a:ext cx="3124016" cy="7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RECURSOS ULTIMATE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318262" y="4627951"/>
            <a:ext cx="2758060" cy="241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622" lvl="1" indent="-158311" algn="l">
              <a:lnSpc>
                <a:spcPts val="1759"/>
              </a:lnSpc>
              <a:buFont typeface="Arial"/>
              <a:buChar char="•"/>
            </a:pPr>
            <a:r>
              <a: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rPr>
              <a:t>Todos os anteriores</a:t>
            </a:r>
          </a:p>
          <a:p>
            <a:pPr algn="l">
              <a:lnSpc>
                <a:spcPts val="1759"/>
              </a:lnSpc>
            </a:pPr>
            <a:endParaRPr lang="en-US" sz="1466">
              <a:solidFill>
                <a:srgbClr val="E9E8E9">
                  <a:alpha val="69804"/>
                </a:srgbClr>
              </a:solidFill>
              <a:latin typeface="Cy Grotesk Grand Bold"/>
            </a:endParaRPr>
          </a:p>
          <a:p>
            <a:pPr marL="316622" lvl="1" indent="-158311" algn="l">
              <a:lnSpc>
                <a:spcPts val="1759"/>
              </a:lnSpc>
              <a:buFont typeface="Arial"/>
              <a:buChar char="•"/>
            </a:pPr>
            <a:r>
              <a: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rPr>
              <a:t>AI Assistente de escalação</a:t>
            </a:r>
          </a:p>
          <a:p>
            <a:pPr algn="l">
              <a:lnSpc>
                <a:spcPts val="1759"/>
              </a:lnSpc>
            </a:pPr>
            <a:endParaRPr lang="en-US" sz="1466">
              <a:solidFill>
                <a:srgbClr val="E9E8E9">
                  <a:alpha val="69804"/>
                </a:srgbClr>
              </a:solidFill>
              <a:latin typeface="Cy Grotesk Grand Bold"/>
            </a:endParaRPr>
          </a:p>
          <a:p>
            <a:pPr marL="316622" lvl="1" indent="-158311" algn="l">
              <a:lnSpc>
                <a:spcPts val="1759"/>
              </a:lnSpc>
              <a:buFont typeface="Arial"/>
              <a:buChar char="•"/>
            </a:pPr>
            <a:r>
              <a: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rPr>
              <a:t>Criar seleções para outros jogos</a:t>
            </a:r>
          </a:p>
          <a:p>
            <a:pPr algn="l">
              <a:lnSpc>
                <a:spcPts val="1759"/>
              </a:lnSpc>
            </a:pPr>
            <a:endParaRPr lang="en-US" sz="1466">
              <a:solidFill>
                <a:srgbClr val="E9E8E9">
                  <a:alpha val="69804"/>
                </a:srgbClr>
              </a:solidFill>
              <a:latin typeface="Cy Grotesk Grand Bold"/>
            </a:endParaRPr>
          </a:p>
          <a:p>
            <a:pPr marL="316622" lvl="1" indent="-158311" algn="l">
              <a:lnSpc>
                <a:spcPts val="1759"/>
              </a:lnSpc>
              <a:buFont typeface="Arial"/>
              <a:buChar char="•"/>
            </a:pPr>
            <a:r>
              <a: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rPr>
              <a:t>Concorrer a prêmios/sorteios</a:t>
            </a:r>
          </a:p>
        </p:txBody>
      </p:sp>
      <p:grpSp>
        <p:nvGrpSpPr>
          <p:cNvPr id="50" name="Group 50"/>
          <p:cNvGrpSpPr/>
          <p:nvPr/>
        </p:nvGrpSpPr>
        <p:grpSpPr>
          <a:xfrm>
            <a:off x="5911290" y="8649700"/>
            <a:ext cx="2097006" cy="582607"/>
            <a:chOff x="0" y="0"/>
            <a:chExt cx="1119848" cy="31112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19848" cy="311125"/>
            </a:xfrm>
            <a:custGeom>
              <a:avLst/>
              <a:gdLst/>
              <a:ahLst/>
              <a:cxnLst/>
              <a:rect l="l" t="t" r="r" b="b"/>
              <a:pathLst>
                <a:path w="1119848" h="311125">
                  <a:moveTo>
                    <a:pt x="155563" y="0"/>
                  </a:moveTo>
                  <a:lnTo>
                    <a:pt x="964286" y="0"/>
                  </a:lnTo>
                  <a:cubicBezTo>
                    <a:pt x="1050200" y="0"/>
                    <a:pt x="1119848" y="69648"/>
                    <a:pt x="1119848" y="155563"/>
                  </a:cubicBezTo>
                  <a:lnTo>
                    <a:pt x="1119848" y="155563"/>
                  </a:lnTo>
                  <a:cubicBezTo>
                    <a:pt x="1119848" y="196820"/>
                    <a:pt x="1103459" y="236388"/>
                    <a:pt x="1074285" y="265562"/>
                  </a:cubicBezTo>
                  <a:cubicBezTo>
                    <a:pt x="1045111" y="294736"/>
                    <a:pt x="1005543" y="311125"/>
                    <a:pt x="964286" y="311125"/>
                  </a:cubicBezTo>
                  <a:lnTo>
                    <a:pt x="155563" y="311125"/>
                  </a:lnTo>
                  <a:cubicBezTo>
                    <a:pt x="114305" y="311125"/>
                    <a:pt x="74737" y="294736"/>
                    <a:pt x="45563" y="265562"/>
                  </a:cubicBezTo>
                  <a:cubicBezTo>
                    <a:pt x="16390" y="236388"/>
                    <a:pt x="0" y="196820"/>
                    <a:pt x="0" y="155563"/>
                  </a:cubicBezTo>
                  <a:lnTo>
                    <a:pt x="0" y="155563"/>
                  </a:lnTo>
                  <a:cubicBezTo>
                    <a:pt x="0" y="114305"/>
                    <a:pt x="16390" y="74737"/>
                    <a:pt x="45563" y="45563"/>
                  </a:cubicBezTo>
                  <a:cubicBezTo>
                    <a:pt x="74737" y="16390"/>
                    <a:pt x="114305" y="0"/>
                    <a:pt x="1555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9525"/>
              <a:ext cx="1119848" cy="32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41"/>
                </a:lnSpc>
                <a:spcBef>
                  <a:spcPct val="0"/>
                </a:spcBef>
              </a:pPr>
              <a:r>
                <a:rPr lang="en-US" sz="1699" spc="50">
                  <a:solidFill>
                    <a:srgbClr val="1E1E1E"/>
                  </a:solidFill>
                  <a:latin typeface="Open Sans"/>
                </a:rPr>
                <a:t>FREEMIUM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279704" y="8144380"/>
            <a:ext cx="2097006" cy="582607"/>
            <a:chOff x="0" y="0"/>
            <a:chExt cx="1119848" cy="31112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19848" cy="311125"/>
            </a:xfrm>
            <a:custGeom>
              <a:avLst/>
              <a:gdLst/>
              <a:ahLst/>
              <a:cxnLst/>
              <a:rect l="l" t="t" r="r" b="b"/>
              <a:pathLst>
                <a:path w="1119848" h="311125">
                  <a:moveTo>
                    <a:pt x="155563" y="0"/>
                  </a:moveTo>
                  <a:lnTo>
                    <a:pt x="964286" y="0"/>
                  </a:lnTo>
                  <a:cubicBezTo>
                    <a:pt x="1050200" y="0"/>
                    <a:pt x="1119848" y="69648"/>
                    <a:pt x="1119848" y="155563"/>
                  </a:cubicBezTo>
                  <a:lnTo>
                    <a:pt x="1119848" y="155563"/>
                  </a:lnTo>
                  <a:cubicBezTo>
                    <a:pt x="1119848" y="196820"/>
                    <a:pt x="1103459" y="236388"/>
                    <a:pt x="1074285" y="265562"/>
                  </a:cubicBezTo>
                  <a:cubicBezTo>
                    <a:pt x="1045111" y="294736"/>
                    <a:pt x="1005543" y="311125"/>
                    <a:pt x="964286" y="311125"/>
                  </a:cubicBezTo>
                  <a:lnTo>
                    <a:pt x="155563" y="311125"/>
                  </a:lnTo>
                  <a:cubicBezTo>
                    <a:pt x="114305" y="311125"/>
                    <a:pt x="74737" y="294736"/>
                    <a:pt x="45563" y="265562"/>
                  </a:cubicBezTo>
                  <a:cubicBezTo>
                    <a:pt x="16390" y="236388"/>
                    <a:pt x="0" y="196820"/>
                    <a:pt x="0" y="155563"/>
                  </a:cubicBezTo>
                  <a:lnTo>
                    <a:pt x="0" y="155563"/>
                  </a:lnTo>
                  <a:cubicBezTo>
                    <a:pt x="0" y="114305"/>
                    <a:pt x="16390" y="74737"/>
                    <a:pt x="45563" y="45563"/>
                  </a:cubicBezTo>
                  <a:cubicBezTo>
                    <a:pt x="74737" y="16390"/>
                    <a:pt x="114305" y="0"/>
                    <a:pt x="1555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9525"/>
              <a:ext cx="1119848" cy="32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41"/>
                </a:lnSpc>
                <a:spcBef>
                  <a:spcPct val="0"/>
                </a:spcBef>
              </a:pPr>
              <a:r>
                <a:rPr lang="en-US" sz="1699" spc="50">
                  <a:solidFill>
                    <a:srgbClr val="1E1E1E"/>
                  </a:solidFill>
                  <a:latin typeface="Open Sans"/>
                </a:rPr>
                <a:t>12x de </a:t>
              </a:r>
              <a:r>
                <a:rPr lang="en-US" sz="1699" u="none" strike="noStrike" spc="50">
                  <a:solidFill>
                    <a:srgbClr val="1E1E1E"/>
                  </a:solidFill>
                  <a:latin typeface="Open Sans"/>
                </a:rPr>
                <a:t>R$5,50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279704" y="9163050"/>
            <a:ext cx="2097006" cy="582607"/>
            <a:chOff x="0" y="0"/>
            <a:chExt cx="1119848" cy="31112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119848" cy="311125"/>
            </a:xfrm>
            <a:custGeom>
              <a:avLst/>
              <a:gdLst/>
              <a:ahLst/>
              <a:cxnLst/>
              <a:rect l="l" t="t" r="r" b="b"/>
              <a:pathLst>
                <a:path w="1119848" h="311125">
                  <a:moveTo>
                    <a:pt x="155563" y="0"/>
                  </a:moveTo>
                  <a:lnTo>
                    <a:pt x="964286" y="0"/>
                  </a:lnTo>
                  <a:cubicBezTo>
                    <a:pt x="1050200" y="0"/>
                    <a:pt x="1119848" y="69648"/>
                    <a:pt x="1119848" y="155563"/>
                  </a:cubicBezTo>
                  <a:lnTo>
                    <a:pt x="1119848" y="155563"/>
                  </a:lnTo>
                  <a:cubicBezTo>
                    <a:pt x="1119848" y="196820"/>
                    <a:pt x="1103459" y="236388"/>
                    <a:pt x="1074285" y="265562"/>
                  </a:cubicBezTo>
                  <a:cubicBezTo>
                    <a:pt x="1045111" y="294736"/>
                    <a:pt x="1005543" y="311125"/>
                    <a:pt x="964286" y="311125"/>
                  </a:cubicBezTo>
                  <a:lnTo>
                    <a:pt x="155563" y="311125"/>
                  </a:lnTo>
                  <a:cubicBezTo>
                    <a:pt x="114305" y="311125"/>
                    <a:pt x="74737" y="294736"/>
                    <a:pt x="45563" y="265562"/>
                  </a:cubicBezTo>
                  <a:cubicBezTo>
                    <a:pt x="16390" y="236388"/>
                    <a:pt x="0" y="196820"/>
                    <a:pt x="0" y="155563"/>
                  </a:cubicBezTo>
                  <a:lnTo>
                    <a:pt x="0" y="155563"/>
                  </a:lnTo>
                  <a:cubicBezTo>
                    <a:pt x="0" y="114305"/>
                    <a:pt x="16390" y="74737"/>
                    <a:pt x="45563" y="45563"/>
                  </a:cubicBezTo>
                  <a:cubicBezTo>
                    <a:pt x="74737" y="16390"/>
                    <a:pt x="114305" y="0"/>
                    <a:pt x="1555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9525"/>
              <a:ext cx="1119848" cy="32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41"/>
                </a:lnSpc>
                <a:spcBef>
                  <a:spcPct val="0"/>
                </a:spcBef>
              </a:pPr>
              <a:r>
                <a:rPr lang="en-US" sz="1699" spc="50">
                  <a:solidFill>
                    <a:srgbClr val="1E1E1E"/>
                  </a:solidFill>
                  <a:latin typeface="Open Sans"/>
                </a:rPr>
                <a:t>1x de R$ 64,50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4648119" y="9163050"/>
            <a:ext cx="2097006" cy="582607"/>
            <a:chOff x="0" y="0"/>
            <a:chExt cx="1119848" cy="31112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119848" cy="311125"/>
            </a:xfrm>
            <a:custGeom>
              <a:avLst/>
              <a:gdLst/>
              <a:ahLst/>
              <a:cxnLst/>
              <a:rect l="l" t="t" r="r" b="b"/>
              <a:pathLst>
                <a:path w="1119848" h="311125">
                  <a:moveTo>
                    <a:pt x="155563" y="0"/>
                  </a:moveTo>
                  <a:lnTo>
                    <a:pt x="964286" y="0"/>
                  </a:lnTo>
                  <a:cubicBezTo>
                    <a:pt x="1050200" y="0"/>
                    <a:pt x="1119848" y="69648"/>
                    <a:pt x="1119848" y="155563"/>
                  </a:cubicBezTo>
                  <a:lnTo>
                    <a:pt x="1119848" y="155563"/>
                  </a:lnTo>
                  <a:cubicBezTo>
                    <a:pt x="1119848" y="196820"/>
                    <a:pt x="1103459" y="236388"/>
                    <a:pt x="1074285" y="265562"/>
                  </a:cubicBezTo>
                  <a:cubicBezTo>
                    <a:pt x="1045111" y="294736"/>
                    <a:pt x="1005543" y="311125"/>
                    <a:pt x="964286" y="311125"/>
                  </a:cubicBezTo>
                  <a:lnTo>
                    <a:pt x="155563" y="311125"/>
                  </a:lnTo>
                  <a:cubicBezTo>
                    <a:pt x="114305" y="311125"/>
                    <a:pt x="74737" y="294736"/>
                    <a:pt x="45563" y="265562"/>
                  </a:cubicBezTo>
                  <a:cubicBezTo>
                    <a:pt x="16390" y="236388"/>
                    <a:pt x="0" y="196820"/>
                    <a:pt x="0" y="155563"/>
                  </a:cubicBezTo>
                  <a:lnTo>
                    <a:pt x="0" y="155563"/>
                  </a:lnTo>
                  <a:cubicBezTo>
                    <a:pt x="0" y="114305"/>
                    <a:pt x="16390" y="74737"/>
                    <a:pt x="45563" y="45563"/>
                  </a:cubicBezTo>
                  <a:cubicBezTo>
                    <a:pt x="74737" y="16390"/>
                    <a:pt x="114305" y="0"/>
                    <a:pt x="1555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9525"/>
              <a:ext cx="1119848" cy="32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41"/>
                </a:lnSpc>
                <a:spcBef>
                  <a:spcPct val="0"/>
                </a:spcBef>
              </a:pPr>
              <a:r>
                <a:rPr lang="en-US" sz="1699" spc="50">
                  <a:solidFill>
                    <a:srgbClr val="1E1E1E"/>
                  </a:solidFill>
                  <a:latin typeface="Open Sans"/>
                </a:rPr>
                <a:t>1x de R$ 140,00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648119" y="8144380"/>
            <a:ext cx="2097006" cy="582607"/>
            <a:chOff x="0" y="0"/>
            <a:chExt cx="1119848" cy="31112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119848" cy="311125"/>
            </a:xfrm>
            <a:custGeom>
              <a:avLst/>
              <a:gdLst/>
              <a:ahLst/>
              <a:cxnLst/>
              <a:rect l="l" t="t" r="r" b="b"/>
              <a:pathLst>
                <a:path w="1119848" h="311125">
                  <a:moveTo>
                    <a:pt x="155563" y="0"/>
                  </a:moveTo>
                  <a:lnTo>
                    <a:pt x="964286" y="0"/>
                  </a:lnTo>
                  <a:cubicBezTo>
                    <a:pt x="1050200" y="0"/>
                    <a:pt x="1119848" y="69648"/>
                    <a:pt x="1119848" y="155563"/>
                  </a:cubicBezTo>
                  <a:lnTo>
                    <a:pt x="1119848" y="155563"/>
                  </a:lnTo>
                  <a:cubicBezTo>
                    <a:pt x="1119848" y="196820"/>
                    <a:pt x="1103459" y="236388"/>
                    <a:pt x="1074285" y="265562"/>
                  </a:cubicBezTo>
                  <a:cubicBezTo>
                    <a:pt x="1045111" y="294736"/>
                    <a:pt x="1005543" y="311125"/>
                    <a:pt x="964286" y="311125"/>
                  </a:cubicBezTo>
                  <a:lnTo>
                    <a:pt x="155563" y="311125"/>
                  </a:lnTo>
                  <a:cubicBezTo>
                    <a:pt x="114305" y="311125"/>
                    <a:pt x="74737" y="294736"/>
                    <a:pt x="45563" y="265562"/>
                  </a:cubicBezTo>
                  <a:cubicBezTo>
                    <a:pt x="16390" y="236388"/>
                    <a:pt x="0" y="196820"/>
                    <a:pt x="0" y="155563"/>
                  </a:cubicBezTo>
                  <a:lnTo>
                    <a:pt x="0" y="155563"/>
                  </a:lnTo>
                  <a:cubicBezTo>
                    <a:pt x="0" y="114305"/>
                    <a:pt x="16390" y="74737"/>
                    <a:pt x="45563" y="45563"/>
                  </a:cubicBezTo>
                  <a:cubicBezTo>
                    <a:pt x="74737" y="16390"/>
                    <a:pt x="114305" y="0"/>
                    <a:pt x="1555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9525"/>
              <a:ext cx="1119848" cy="32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41"/>
                </a:lnSpc>
                <a:spcBef>
                  <a:spcPct val="0"/>
                </a:spcBef>
              </a:pPr>
              <a:r>
                <a:rPr lang="en-US" sz="1699" spc="50">
                  <a:solidFill>
                    <a:srgbClr val="1E1E1E"/>
                  </a:solidFill>
                  <a:latin typeface="Open Sans"/>
                </a:rPr>
                <a:t>12x de R$ 12,00</a:t>
              </a:r>
            </a:p>
          </p:txBody>
        </p:sp>
      </p:grpSp>
      <p:sp>
        <p:nvSpPr>
          <p:cNvPr id="65" name="Freeform 65"/>
          <p:cNvSpPr/>
          <p:nvPr/>
        </p:nvSpPr>
        <p:spPr>
          <a:xfrm>
            <a:off x="2024670" y="5634737"/>
            <a:ext cx="1136097" cy="1120475"/>
          </a:xfrm>
          <a:custGeom>
            <a:avLst/>
            <a:gdLst/>
            <a:ahLst/>
            <a:cxnLst/>
            <a:rect l="l" t="t" r="r" b="b"/>
            <a:pathLst>
              <a:path w="1136097" h="1120475">
                <a:moveTo>
                  <a:pt x="0" y="0"/>
                </a:moveTo>
                <a:lnTo>
                  <a:pt x="1136096" y="0"/>
                </a:lnTo>
                <a:lnTo>
                  <a:pt x="1136096" y="1120476"/>
                </a:lnTo>
                <a:lnTo>
                  <a:pt x="0" y="11204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030040" y="6879038"/>
            <a:ext cx="3124016" cy="413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MICROTRANS.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212348" y="7443393"/>
            <a:ext cx="2758060" cy="132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6622" lvl="1" indent="-158311" algn="l">
              <a:lnSpc>
                <a:spcPts val="1759"/>
              </a:lnSpc>
              <a:buFont typeface="Arial"/>
              <a:buChar char="•"/>
            </a:pPr>
            <a:r>
              <a: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rPr>
              <a:t>Coesméticos de Temporada</a:t>
            </a:r>
          </a:p>
          <a:p>
            <a:pPr algn="l">
              <a:lnSpc>
                <a:spcPts val="1759"/>
              </a:lnSpc>
            </a:pPr>
            <a:endParaRPr lang="en-US" sz="1466">
              <a:solidFill>
                <a:srgbClr val="E9E8E9">
                  <a:alpha val="69804"/>
                </a:srgbClr>
              </a:solidFill>
              <a:latin typeface="Cy Grotesk Grand Bold"/>
            </a:endParaRPr>
          </a:p>
          <a:p>
            <a:pPr marL="316622" lvl="1" indent="-158311" algn="l">
              <a:lnSpc>
                <a:spcPts val="1759"/>
              </a:lnSpc>
              <a:buFont typeface="Arial"/>
              <a:buChar char="•"/>
            </a:pPr>
            <a:r>
              <a: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rPr>
              <a:t>Emoticons</a:t>
            </a:r>
          </a:p>
          <a:p>
            <a:pPr algn="l">
              <a:lnSpc>
                <a:spcPts val="1759"/>
              </a:lnSpc>
            </a:pPr>
            <a:endParaRPr lang="en-US" sz="1466">
              <a:solidFill>
                <a:srgbClr val="E9E8E9">
                  <a:alpha val="69804"/>
                </a:srgbClr>
              </a:solidFill>
              <a:latin typeface="Cy Grotesk Grand Bold"/>
            </a:endParaRPr>
          </a:p>
          <a:p>
            <a:pPr marL="316622" lvl="1" indent="-158311" algn="l">
              <a:lnSpc>
                <a:spcPts val="1759"/>
              </a:lnSpc>
              <a:buFont typeface="Arial"/>
              <a:buChar char="•"/>
            </a:pPr>
            <a:r>
              <a:rPr lang="en-US" sz="1466">
                <a:solidFill>
                  <a:srgbClr val="E9E8E9">
                    <a:alpha val="69804"/>
                  </a:srgbClr>
                </a:solidFill>
                <a:latin typeface="Cy Grotesk Grand Bold"/>
              </a:rPr>
              <a:t>Moeda Jogo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0970320" y="8797934"/>
            <a:ext cx="715774" cy="2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1"/>
              </a:lnSpc>
            </a:pPr>
            <a:r>
              <a:rPr lang="en-US" sz="1049">
                <a:solidFill>
                  <a:srgbClr val="E9E8E9"/>
                </a:solidFill>
                <a:latin typeface="Cy Grotesk Grand"/>
              </a:rPr>
              <a:t>OU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5338985" y="8797934"/>
            <a:ext cx="715774" cy="2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1"/>
              </a:lnSpc>
            </a:pPr>
            <a:r>
              <a:rPr lang="en-US" sz="1049">
                <a:solidFill>
                  <a:srgbClr val="E9E8E9"/>
                </a:solidFill>
                <a:latin typeface="Cy Grotesk Grand"/>
              </a:rPr>
              <a:t>OU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9742" y="-577216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36352" y="6199494"/>
            <a:ext cx="1010866" cy="10108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47218" y="7210360"/>
            <a:ext cx="1010866" cy="2065774"/>
            <a:chOff x="0" y="0"/>
            <a:chExt cx="812800" cy="1661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661013"/>
            </a:xfrm>
            <a:custGeom>
              <a:avLst/>
              <a:gdLst/>
              <a:ahLst/>
              <a:cxnLst/>
              <a:rect l="l" t="t" r="r" b="b"/>
              <a:pathLst>
                <a:path w="812800" h="1661013">
                  <a:moveTo>
                    <a:pt x="0" y="0"/>
                  </a:moveTo>
                  <a:lnTo>
                    <a:pt x="812800" y="0"/>
                  </a:lnTo>
                  <a:lnTo>
                    <a:pt x="812800" y="1661013"/>
                  </a:lnTo>
                  <a:lnTo>
                    <a:pt x="0" y="1661013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680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8084" y="6199494"/>
            <a:ext cx="1010866" cy="10108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8084" y="9276134"/>
            <a:ext cx="1010866" cy="10108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36352" y="9276134"/>
            <a:ext cx="1010866" cy="10108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97736" y="1046534"/>
            <a:ext cx="7128891" cy="8229600"/>
          </a:xfrm>
          <a:custGeom>
            <a:avLst/>
            <a:gdLst/>
            <a:ahLst/>
            <a:cxnLst/>
            <a:rect l="l" t="t" r="r" b="b"/>
            <a:pathLst>
              <a:path w="7128891" h="8229600">
                <a:moveTo>
                  <a:pt x="0" y="0"/>
                </a:moveTo>
                <a:lnTo>
                  <a:pt x="7128891" y="0"/>
                </a:lnTo>
                <a:lnTo>
                  <a:pt x="71288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3330140"/>
            <a:ext cx="8115300" cy="552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Todo negócio tem sua hora de crescer e abraçar novas partes do mercado, se tornar ainda mais sustentável.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Só em 2024, os 20 jogos que lideram o ranking de maiores premiações - que chegam em estimados US$ 40.456.573 - somam também 12.734.423 milhões de espectadores ao vivo.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1710001"/>
            <a:ext cx="10711428" cy="133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9000" spc="-117">
                <a:solidFill>
                  <a:srgbClr val="00FF12"/>
                </a:solidFill>
                <a:latin typeface="Arcade Gamer"/>
              </a:rPr>
              <a:t>EXPANSÃO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350761" y="4664651"/>
            <a:ext cx="3690560" cy="4593649"/>
            <a:chOff x="0" y="0"/>
            <a:chExt cx="1374499" cy="17108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4499" cy="1710843"/>
            </a:xfrm>
            <a:custGeom>
              <a:avLst/>
              <a:gdLst/>
              <a:ahLst/>
              <a:cxnLst/>
              <a:rect l="l" t="t" r="r" b="b"/>
              <a:pathLst>
                <a:path w="1374499" h="1710843">
                  <a:moveTo>
                    <a:pt x="83911" y="0"/>
                  </a:moveTo>
                  <a:lnTo>
                    <a:pt x="1290589" y="0"/>
                  </a:lnTo>
                  <a:cubicBezTo>
                    <a:pt x="1312843" y="0"/>
                    <a:pt x="1334186" y="8841"/>
                    <a:pt x="1349922" y="24577"/>
                  </a:cubicBezTo>
                  <a:cubicBezTo>
                    <a:pt x="1365659" y="40313"/>
                    <a:pt x="1374499" y="61656"/>
                    <a:pt x="1374499" y="83911"/>
                  </a:cubicBezTo>
                  <a:lnTo>
                    <a:pt x="1374499" y="1626932"/>
                  </a:lnTo>
                  <a:cubicBezTo>
                    <a:pt x="1374499" y="1649187"/>
                    <a:pt x="1365659" y="1670530"/>
                    <a:pt x="1349922" y="1686266"/>
                  </a:cubicBezTo>
                  <a:cubicBezTo>
                    <a:pt x="1334186" y="1702002"/>
                    <a:pt x="1312843" y="1710843"/>
                    <a:pt x="1290589" y="1710843"/>
                  </a:cubicBezTo>
                  <a:lnTo>
                    <a:pt x="83911" y="1710843"/>
                  </a:lnTo>
                  <a:cubicBezTo>
                    <a:pt x="61656" y="1710843"/>
                    <a:pt x="40313" y="1702002"/>
                    <a:pt x="24577" y="1686266"/>
                  </a:cubicBezTo>
                  <a:cubicBezTo>
                    <a:pt x="8841" y="1670530"/>
                    <a:pt x="0" y="1649187"/>
                    <a:pt x="0" y="1626932"/>
                  </a:cubicBezTo>
                  <a:lnTo>
                    <a:pt x="0" y="83911"/>
                  </a:lnTo>
                  <a:cubicBezTo>
                    <a:pt x="0" y="61656"/>
                    <a:pt x="8841" y="40313"/>
                    <a:pt x="24577" y="24577"/>
                  </a:cubicBezTo>
                  <a:cubicBezTo>
                    <a:pt x="40313" y="8841"/>
                    <a:pt x="61656" y="0"/>
                    <a:pt x="83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105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74499" cy="174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664651"/>
            <a:ext cx="3690560" cy="4593649"/>
            <a:chOff x="0" y="0"/>
            <a:chExt cx="1374499" cy="17108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4499" cy="1710843"/>
            </a:xfrm>
            <a:custGeom>
              <a:avLst/>
              <a:gdLst/>
              <a:ahLst/>
              <a:cxnLst/>
              <a:rect l="l" t="t" r="r" b="b"/>
              <a:pathLst>
                <a:path w="1374499" h="1710843">
                  <a:moveTo>
                    <a:pt x="83911" y="0"/>
                  </a:moveTo>
                  <a:lnTo>
                    <a:pt x="1290589" y="0"/>
                  </a:lnTo>
                  <a:cubicBezTo>
                    <a:pt x="1312843" y="0"/>
                    <a:pt x="1334186" y="8841"/>
                    <a:pt x="1349922" y="24577"/>
                  </a:cubicBezTo>
                  <a:cubicBezTo>
                    <a:pt x="1365659" y="40313"/>
                    <a:pt x="1374499" y="61656"/>
                    <a:pt x="1374499" y="83911"/>
                  </a:cubicBezTo>
                  <a:lnTo>
                    <a:pt x="1374499" y="1626932"/>
                  </a:lnTo>
                  <a:cubicBezTo>
                    <a:pt x="1374499" y="1649187"/>
                    <a:pt x="1365659" y="1670530"/>
                    <a:pt x="1349922" y="1686266"/>
                  </a:cubicBezTo>
                  <a:cubicBezTo>
                    <a:pt x="1334186" y="1702002"/>
                    <a:pt x="1312843" y="1710843"/>
                    <a:pt x="1290589" y="1710843"/>
                  </a:cubicBezTo>
                  <a:lnTo>
                    <a:pt x="83911" y="1710843"/>
                  </a:lnTo>
                  <a:cubicBezTo>
                    <a:pt x="61656" y="1710843"/>
                    <a:pt x="40313" y="1702002"/>
                    <a:pt x="24577" y="1686266"/>
                  </a:cubicBezTo>
                  <a:cubicBezTo>
                    <a:pt x="8841" y="1670530"/>
                    <a:pt x="0" y="1649187"/>
                    <a:pt x="0" y="1626932"/>
                  </a:cubicBezTo>
                  <a:lnTo>
                    <a:pt x="0" y="83911"/>
                  </a:lnTo>
                  <a:cubicBezTo>
                    <a:pt x="0" y="61656"/>
                    <a:pt x="8841" y="40313"/>
                    <a:pt x="24577" y="24577"/>
                  </a:cubicBezTo>
                  <a:cubicBezTo>
                    <a:pt x="40313" y="8841"/>
                    <a:pt x="61656" y="0"/>
                    <a:pt x="83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FF12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74499" cy="174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511688" y="4664651"/>
            <a:ext cx="3690560" cy="4593649"/>
            <a:chOff x="0" y="0"/>
            <a:chExt cx="1374499" cy="17108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4499" cy="1710843"/>
            </a:xfrm>
            <a:custGeom>
              <a:avLst/>
              <a:gdLst/>
              <a:ahLst/>
              <a:cxnLst/>
              <a:rect l="l" t="t" r="r" b="b"/>
              <a:pathLst>
                <a:path w="1374499" h="1710843">
                  <a:moveTo>
                    <a:pt x="83911" y="0"/>
                  </a:moveTo>
                  <a:lnTo>
                    <a:pt x="1290589" y="0"/>
                  </a:lnTo>
                  <a:cubicBezTo>
                    <a:pt x="1312843" y="0"/>
                    <a:pt x="1334186" y="8841"/>
                    <a:pt x="1349922" y="24577"/>
                  </a:cubicBezTo>
                  <a:cubicBezTo>
                    <a:pt x="1365659" y="40313"/>
                    <a:pt x="1374499" y="61656"/>
                    <a:pt x="1374499" y="83911"/>
                  </a:cubicBezTo>
                  <a:lnTo>
                    <a:pt x="1374499" y="1626932"/>
                  </a:lnTo>
                  <a:cubicBezTo>
                    <a:pt x="1374499" y="1649187"/>
                    <a:pt x="1365659" y="1670530"/>
                    <a:pt x="1349922" y="1686266"/>
                  </a:cubicBezTo>
                  <a:cubicBezTo>
                    <a:pt x="1334186" y="1702002"/>
                    <a:pt x="1312843" y="1710843"/>
                    <a:pt x="1290589" y="1710843"/>
                  </a:cubicBezTo>
                  <a:lnTo>
                    <a:pt x="83911" y="1710843"/>
                  </a:lnTo>
                  <a:cubicBezTo>
                    <a:pt x="61656" y="1710843"/>
                    <a:pt x="40313" y="1702002"/>
                    <a:pt x="24577" y="1686266"/>
                  </a:cubicBezTo>
                  <a:cubicBezTo>
                    <a:pt x="8841" y="1670530"/>
                    <a:pt x="0" y="1649187"/>
                    <a:pt x="0" y="1626932"/>
                  </a:cubicBezTo>
                  <a:lnTo>
                    <a:pt x="0" y="83911"/>
                  </a:lnTo>
                  <a:cubicBezTo>
                    <a:pt x="0" y="61656"/>
                    <a:pt x="8841" y="40313"/>
                    <a:pt x="24577" y="24577"/>
                  </a:cubicBezTo>
                  <a:cubicBezTo>
                    <a:pt x="40313" y="8841"/>
                    <a:pt x="61656" y="0"/>
                    <a:pt x="83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105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74499" cy="174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89731" y="4661378"/>
            <a:ext cx="3690560" cy="4593649"/>
            <a:chOff x="0" y="0"/>
            <a:chExt cx="1374499" cy="17108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4499" cy="1710843"/>
            </a:xfrm>
            <a:custGeom>
              <a:avLst/>
              <a:gdLst/>
              <a:ahLst/>
              <a:cxnLst/>
              <a:rect l="l" t="t" r="r" b="b"/>
              <a:pathLst>
                <a:path w="1374499" h="1710843">
                  <a:moveTo>
                    <a:pt x="83911" y="0"/>
                  </a:moveTo>
                  <a:lnTo>
                    <a:pt x="1290589" y="0"/>
                  </a:lnTo>
                  <a:cubicBezTo>
                    <a:pt x="1312843" y="0"/>
                    <a:pt x="1334186" y="8841"/>
                    <a:pt x="1349922" y="24577"/>
                  </a:cubicBezTo>
                  <a:cubicBezTo>
                    <a:pt x="1365659" y="40313"/>
                    <a:pt x="1374499" y="61656"/>
                    <a:pt x="1374499" y="83911"/>
                  </a:cubicBezTo>
                  <a:lnTo>
                    <a:pt x="1374499" y="1626932"/>
                  </a:lnTo>
                  <a:cubicBezTo>
                    <a:pt x="1374499" y="1649187"/>
                    <a:pt x="1365659" y="1670530"/>
                    <a:pt x="1349922" y="1686266"/>
                  </a:cubicBezTo>
                  <a:cubicBezTo>
                    <a:pt x="1334186" y="1702002"/>
                    <a:pt x="1312843" y="1710843"/>
                    <a:pt x="1290589" y="1710843"/>
                  </a:cubicBezTo>
                  <a:lnTo>
                    <a:pt x="83911" y="1710843"/>
                  </a:lnTo>
                  <a:cubicBezTo>
                    <a:pt x="61656" y="1710843"/>
                    <a:pt x="40313" y="1702002"/>
                    <a:pt x="24577" y="1686266"/>
                  </a:cubicBezTo>
                  <a:cubicBezTo>
                    <a:pt x="8841" y="1670530"/>
                    <a:pt x="0" y="1649187"/>
                    <a:pt x="0" y="1626932"/>
                  </a:cubicBezTo>
                  <a:lnTo>
                    <a:pt x="0" y="83911"/>
                  </a:lnTo>
                  <a:cubicBezTo>
                    <a:pt x="0" y="61656"/>
                    <a:pt x="8841" y="40313"/>
                    <a:pt x="24577" y="24577"/>
                  </a:cubicBezTo>
                  <a:cubicBezTo>
                    <a:pt x="40313" y="8841"/>
                    <a:pt x="61656" y="0"/>
                    <a:pt x="8391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FF12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74499" cy="1748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586" y="6311641"/>
            <a:ext cx="2890210" cy="289021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5513" y="6311641"/>
            <a:ext cx="2890210" cy="289021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0363638" y="6920694"/>
            <a:ext cx="1672105" cy="16721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Cy Grotesk Grand Bold"/>
                </a:rPr>
                <a:t>+24.8%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524565" y="6920694"/>
            <a:ext cx="1672105" cy="167210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y Grotesk Grand Bold"/>
                </a:rPr>
                <a:t>+33%</a:t>
              </a:r>
            </a:p>
          </p:txBody>
        </p:sp>
      </p:grpSp>
      <p:sp>
        <p:nvSpPr>
          <p:cNvPr id="23" name="AutoShape 23"/>
          <p:cNvSpPr/>
          <p:nvPr/>
        </p:nvSpPr>
        <p:spPr>
          <a:xfrm>
            <a:off x="5189731" y="6938604"/>
            <a:ext cx="3690560" cy="19599"/>
          </a:xfrm>
          <a:prstGeom prst="line">
            <a:avLst/>
          </a:prstGeom>
          <a:ln w="19050" cap="flat">
            <a:solidFill>
              <a:srgbClr val="00FF1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2176849" y="5651258"/>
            <a:ext cx="1394262" cy="996264"/>
          </a:xfrm>
          <a:custGeom>
            <a:avLst/>
            <a:gdLst/>
            <a:ahLst/>
            <a:cxnLst/>
            <a:rect l="l" t="t" r="r" b="b"/>
            <a:pathLst>
              <a:path w="1394262" h="996264">
                <a:moveTo>
                  <a:pt x="0" y="0"/>
                </a:moveTo>
                <a:lnTo>
                  <a:pt x="1394262" y="0"/>
                </a:lnTo>
                <a:lnTo>
                  <a:pt x="1394262" y="996264"/>
                </a:lnTo>
                <a:lnTo>
                  <a:pt x="0" y="996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9564370" y="5036517"/>
            <a:ext cx="3263238" cy="1042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851" spc="-46">
                <a:solidFill>
                  <a:srgbClr val="E9E8E9"/>
                </a:solidFill>
                <a:latin typeface="Cy Grotesk Grand"/>
              </a:rPr>
              <a:t>Taxa de crescimento anual composta em </a:t>
            </a:r>
            <a:r>
              <a:rPr lang="en-US" sz="1851" spc="-46">
                <a:solidFill>
                  <a:srgbClr val="E9E8E9"/>
                </a:solidFill>
                <a:latin typeface="Cy Grotesk Grand Bold"/>
              </a:rPr>
              <a:t>receita (CAGR) de Streaming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46309" y="5036517"/>
            <a:ext cx="2828617" cy="1287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851" spc="-46">
                <a:solidFill>
                  <a:srgbClr val="E9E8E9"/>
                </a:solidFill>
                <a:latin typeface="Cy Grotesk Grand"/>
              </a:rPr>
              <a:t>Audiência de alguma forma de competição de </a:t>
            </a:r>
          </a:p>
          <a:p>
            <a:pPr algn="ctr">
              <a:lnSpc>
                <a:spcPts val="2037"/>
              </a:lnSpc>
            </a:pPr>
            <a:r>
              <a:rPr lang="en-US" sz="1851" spc="-46">
                <a:solidFill>
                  <a:srgbClr val="E9E8E9"/>
                </a:solidFill>
                <a:latin typeface="Cy Grotesk Grand"/>
              </a:rPr>
              <a:t>E-Sports para o próximo ano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89731" y="5101708"/>
            <a:ext cx="3690560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4399" spc="-109">
                <a:solidFill>
                  <a:srgbClr val="E9E8E9"/>
                </a:solidFill>
                <a:latin typeface="Cy Grotesk Grand Bold"/>
              </a:rPr>
              <a:t>3.19mi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89731" y="7365344"/>
            <a:ext cx="3690560" cy="124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4399" spc="-109">
                <a:solidFill>
                  <a:srgbClr val="E9E8E9"/>
                </a:solidFill>
                <a:latin typeface="Cy Grotesk Grand Bold"/>
              </a:rPr>
              <a:t>288</a:t>
            </a:r>
          </a:p>
          <a:p>
            <a:pPr algn="ctr">
              <a:lnSpc>
                <a:spcPts val="4839"/>
              </a:lnSpc>
            </a:pPr>
            <a:r>
              <a:rPr lang="en-US" sz="4399" spc="-109">
                <a:solidFill>
                  <a:srgbClr val="E9E8E9"/>
                </a:solidFill>
                <a:latin typeface="Cy Grotesk Grand Bold"/>
              </a:rPr>
              <a:t>milhões</a:t>
            </a:r>
          </a:p>
        </p:txBody>
      </p:sp>
      <p:sp>
        <p:nvSpPr>
          <p:cNvPr id="29" name="TextBox 29"/>
          <p:cNvSpPr txBox="1"/>
          <p:nvPr/>
        </p:nvSpPr>
        <p:spPr>
          <a:xfrm rot="60000">
            <a:off x="1036756" y="7162805"/>
            <a:ext cx="3683260" cy="636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4399" spc="-109">
                <a:solidFill>
                  <a:srgbClr val="E9E8E9"/>
                </a:solidFill>
                <a:latin typeface="Cy Grotesk Grand Bold"/>
              </a:rPr>
              <a:t>$225.7bi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6951" y="7802932"/>
            <a:ext cx="3181357" cy="60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7"/>
              </a:lnSpc>
            </a:pPr>
            <a:r>
              <a:rPr lang="en-US" sz="1234" spc="123">
                <a:solidFill>
                  <a:srgbClr val="00FF12"/>
                </a:solidFill>
                <a:latin typeface="Cy Grotesk Grand"/>
              </a:rPr>
              <a:t>DÓLARES POR ANO</a:t>
            </a:r>
          </a:p>
          <a:p>
            <a:pPr algn="ctr">
              <a:lnSpc>
                <a:spcPts val="1617"/>
              </a:lnSpc>
            </a:pPr>
            <a:r>
              <a:rPr lang="en-US" sz="1234" spc="123">
                <a:solidFill>
                  <a:srgbClr val="00FF12"/>
                </a:solidFill>
                <a:latin typeface="Cy Grotesk Grand"/>
              </a:rPr>
              <a:t>EM RECEITA PREVISTA</a:t>
            </a:r>
          </a:p>
          <a:p>
            <a:pPr algn="ctr">
              <a:lnSpc>
                <a:spcPts val="1617"/>
              </a:lnSpc>
            </a:pPr>
            <a:r>
              <a:rPr lang="en-US" sz="1234" spc="123">
                <a:solidFill>
                  <a:srgbClr val="00FF12"/>
                </a:solidFill>
                <a:latin typeface="Cy Grotesk Grand"/>
              </a:rPr>
              <a:t> SÓ EM E-SPORT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67404" y="5703064"/>
            <a:ext cx="2935212" cy="77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7"/>
              </a:lnSpc>
            </a:pPr>
            <a:r>
              <a:rPr lang="en-US" sz="1851" spc="-46">
                <a:solidFill>
                  <a:srgbClr val="00FF12"/>
                </a:solidFill>
                <a:latin typeface="Cy Grotesk Grand"/>
              </a:rPr>
              <a:t>de jogadores em 2023 para e-sports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78568" y="8535649"/>
            <a:ext cx="3312886" cy="30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7"/>
              </a:lnSpc>
            </a:pPr>
            <a:r>
              <a:rPr lang="en-US" sz="1851" spc="-46">
                <a:solidFill>
                  <a:srgbClr val="00FF12"/>
                </a:solidFill>
                <a:latin typeface="Cy Grotesk Grand"/>
              </a:rPr>
              <a:t>entusiastas e-sport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942975"/>
            <a:ext cx="8905201" cy="282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-117">
                <a:solidFill>
                  <a:srgbClr val="FF105F"/>
                </a:solidFill>
                <a:latin typeface="Arcade Gamer"/>
              </a:rPr>
              <a:t>O NOSSO</a:t>
            </a:r>
          </a:p>
          <a:p>
            <a:pPr algn="l">
              <a:lnSpc>
                <a:spcPts val="10800"/>
              </a:lnSpc>
            </a:pPr>
            <a:r>
              <a:rPr lang="en-US" sz="9000" spc="-117">
                <a:solidFill>
                  <a:srgbClr val="FF105F"/>
                </a:solidFill>
                <a:latin typeface="Arcade Gamer"/>
              </a:rPr>
              <a:t>CENÁRIO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50761" y="1165989"/>
            <a:ext cx="7908539" cy="279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E9E8E9"/>
                </a:solidFill>
                <a:latin typeface="Cy Grotesk Grand"/>
              </a:rPr>
              <a:t>Os números de previsão do crescimento de interesse do nicho e de receita acumulada com E-Sports até 2024 são de surpreender.</a:t>
            </a:r>
          </a:p>
          <a:p>
            <a:pPr algn="l">
              <a:lnSpc>
                <a:spcPts val="3200"/>
              </a:lnSpc>
            </a:pPr>
            <a:endParaRPr lang="en-US" sz="2000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E9E8E9"/>
                </a:solidFill>
                <a:latin typeface="Cy Grotesk Grand"/>
              </a:rPr>
              <a:t>Abaixo, temos dados do último report </a:t>
            </a:r>
            <a:r>
              <a:rPr lang="en-US" sz="2000">
                <a:solidFill>
                  <a:srgbClr val="E9E8E9"/>
                </a:solidFill>
                <a:latin typeface="Cy Grotesk Grand Bold"/>
              </a:rPr>
              <a:t>Newzoo</a:t>
            </a:r>
            <a:r>
              <a:rPr lang="en-US" sz="2000">
                <a:solidFill>
                  <a:srgbClr val="E9E8E9"/>
                </a:solidFill>
                <a:latin typeface="Cy Grotesk Grand"/>
              </a:rPr>
              <a:t> de</a:t>
            </a:r>
            <a:r>
              <a:rPr lang="en-US" sz="2000">
                <a:solidFill>
                  <a:srgbClr val="E9E8E9"/>
                </a:solidFill>
                <a:latin typeface="Cy Grotesk Grand Bold"/>
              </a:rPr>
              <a:t> “Mercado Streaming e E-Sports Global“ </a:t>
            </a:r>
            <a:r>
              <a:rPr lang="en-US" sz="2000">
                <a:solidFill>
                  <a:srgbClr val="E9E8E9"/>
                </a:solidFill>
                <a:latin typeface="Cy Grotesk Grand"/>
              </a:rPr>
              <a:t> e do report</a:t>
            </a:r>
            <a:r>
              <a:rPr lang="en-US" sz="2000">
                <a:solidFill>
                  <a:srgbClr val="E9E8E9"/>
                </a:solidFill>
                <a:latin typeface="Cy Grotesk Grand Bold"/>
              </a:rPr>
              <a:t> “Mercado Global de Jogos 2023”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66870" y="990600"/>
            <a:ext cx="8354260" cy="57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FRANQUIAS PARA EXPANSÃO</a:t>
            </a:r>
          </a:p>
        </p:txBody>
      </p:sp>
      <p:sp>
        <p:nvSpPr>
          <p:cNvPr id="4" name="AutoShape 4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9933549" y="6446536"/>
            <a:ext cx="65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923870" y="8698822"/>
            <a:ext cx="67733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914008" y="6465586"/>
            <a:ext cx="65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679484" y="8679772"/>
            <a:ext cx="925406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914008" y="4153706"/>
            <a:ext cx="1267114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882881" y="6896729"/>
            <a:ext cx="1675414" cy="1505434"/>
          </a:xfrm>
          <a:custGeom>
            <a:avLst/>
            <a:gdLst/>
            <a:ahLst/>
            <a:cxnLst/>
            <a:rect l="l" t="t" r="r" b="b"/>
            <a:pathLst>
              <a:path w="1675414" h="1505434">
                <a:moveTo>
                  <a:pt x="0" y="0"/>
                </a:moveTo>
                <a:lnTo>
                  <a:pt x="1675415" y="0"/>
                </a:lnTo>
                <a:lnTo>
                  <a:pt x="1675415" y="1505434"/>
                </a:lnTo>
                <a:lnTo>
                  <a:pt x="0" y="1505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992" t="-231154" r="-65197" b="-23103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354402" y="2462517"/>
            <a:ext cx="1313550" cy="1402366"/>
          </a:xfrm>
          <a:custGeom>
            <a:avLst/>
            <a:gdLst/>
            <a:ahLst/>
            <a:cxnLst/>
            <a:rect l="l" t="t" r="r" b="b"/>
            <a:pathLst>
              <a:path w="1313550" h="1402366">
                <a:moveTo>
                  <a:pt x="0" y="0"/>
                </a:moveTo>
                <a:lnTo>
                  <a:pt x="1313550" y="0"/>
                </a:lnTo>
                <a:lnTo>
                  <a:pt x="1313550" y="1402366"/>
                </a:lnTo>
                <a:lnTo>
                  <a:pt x="0" y="1402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40015" y="2462517"/>
            <a:ext cx="1445142" cy="1402366"/>
          </a:xfrm>
          <a:custGeom>
            <a:avLst/>
            <a:gdLst/>
            <a:ahLst/>
            <a:cxnLst/>
            <a:rect l="l" t="t" r="r" b="b"/>
            <a:pathLst>
              <a:path w="1445142" h="1402366">
                <a:moveTo>
                  <a:pt x="0" y="0"/>
                </a:moveTo>
                <a:lnTo>
                  <a:pt x="1445142" y="0"/>
                </a:lnTo>
                <a:lnTo>
                  <a:pt x="1445142" y="1402366"/>
                </a:lnTo>
                <a:lnTo>
                  <a:pt x="0" y="1402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09" t="-6624" r="-5709" b="-9142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251383" y="4835487"/>
            <a:ext cx="1354909" cy="1332179"/>
          </a:xfrm>
          <a:custGeom>
            <a:avLst/>
            <a:gdLst/>
            <a:ahLst/>
            <a:cxnLst/>
            <a:rect l="l" t="t" r="r" b="b"/>
            <a:pathLst>
              <a:path w="1354909" h="1332179">
                <a:moveTo>
                  <a:pt x="0" y="0"/>
                </a:moveTo>
                <a:lnTo>
                  <a:pt x="1354909" y="0"/>
                </a:lnTo>
                <a:lnTo>
                  <a:pt x="1354909" y="1332179"/>
                </a:lnTo>
                <a:lnTo>
                  <a:pt x="0" y="1332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453" t="-20474" r="-18453" b="-18768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933549" y="2451102"/>
            <a:ext cx="1589494" cy="1425195"/>
          </a:xfrm>
          <a:custGeom>
            <a:avLst/>
            <a:gdLst/>
            <a:ahLst/>
            <a:cxnLst/>
            <a:rect l="l" t="t" r="r" b="b"/>
            <a:pathLst>
              <a:path w="1589494" h="1425195">
                <a:moveTo>
                  <a:pt x="0" y="0"/>
                </a:moveTo>
                <a:lnTo>
                  <a:pt x="1589494" y="0"/>
                </a:lnTo>
                <a:lnTo>
                  <a:pt x="1589494" y="1425195"/>
                </a:lnTo>
                <a:lnTo>
                  <a:pt x="0" y="1425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184" t="-8656" b="-9768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998781" y="7005310"/>
            <a:ext cx="658003" cy="1248154"/>
          </a:xfrm>
          <a:custGeom>
            <a:avLst/>
            <a:gdLst/>
            <a:ahLst/>
            <a:cxnLst/>
            <a:rect l="l" t="t" r="r" b="b"/>
            <a:pathLst>
              <a:path w="658003" h="1248154">
                <a:moveTo>
                  <a:pt x="0" y="0"/>
                </a:moveTo>
                <a:lnTo>
                  <a:pt x="658003" y="0"/>
                </a:lnTo>
                <a:lnTo>
                  <a:pt x="658003" y="1248154"/>
                </a:lnTo>
                <a:lnTo>
                  <a:pt x="0" y="1248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931" t="-6149" r="-57616" b="-8010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866571" y="5080407"/>
            <a:ext cx="1579655" cy="772152"/>
          </a:xfrm>
          <a:custGeom>
            <a:avLst/>
            <a:gdLst/>
            <a:ahLst/>
            <a:cxnLst/>
            <a:rect l="l" t="t" r="r" b="b"/>
            <a:pathLst>
              <a:path w="1579655" h="772152">
                <a:moveTo>
                  <a:pt x="0" y="0"/>
                </a:moveTo>
                <a:lnTo>
                  <a:pt x="1579655" y="0"/>
                </a:lnTo>
                <a:lnTo>
                  <a:pt x="1579655" y="772152"/>
                </a:lnTo>
                <a:lnTo>
                  <a:pt x="0" y="7721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34" t="-57063" r="-4642" b="-64038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073731" y="4724666"/>
            <a:ext cx="1511425" cy="1402366"/>
          </a:xfrm>
          <a:custGeom>
            <a:avLst/>
            <a:gdLst/>
            <a:ahLst/>
            <a:cxnLst/>
            <a:rect l="l" t="t" r="r" b="b"/>
            <a:pathLst>
              <a:path w="1511425" h="1402366">
                <a:moveTo>
                  <a:pt x="0" y="0"/>
                </a:moveTo>
                <a:lnTo>
                  <a:pt x="1511426" y="0"/>
                </a:lnTo>
                <a:lnTo>
                  <a:pt x="1511426" y="1402367"/>
                </a:lnTo>
                <a:lnTo>
                  <a:pt x="0" y="1402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613" t="-9192" r="-5544" b="-953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533895" y="6928204"/>
            <a:ext cx="1407612" cy="1402366"/>
          </a:xfrm>
          <a:custGeom>
            <a:avLst/>
            <a:gdLst/>
            <a:ahLst/>
            <a:cxnLst/>
            <a:rect l="l" t="t" r="r" b="b"/>
            <a:pathLst>
              <a:path w="1407612" h="1402366">
                <a:moveTo>
                  <a:pt x="0" y="0"/>
                </a:moveTo>
                <a:lnTo>
                  <a:pt x="1407611" y="0"/>
                </a:lnTo>
                <a:lnTo>
                  <a:pt x="1407611" y="1402367"/>
                </a:lnTo>
                <a:lnTo>
                  <a:pt x="0" y="1402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240" t="-4225" r="-3836" b="-4256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617808" y="6948263"/>
            <a:ext cx="1505136" cy="1402366"/>
          </a:xfrm>
          <a:custGeom>
            <a:avLst/>
            <a:gdLst/>
            <a:ahLst/>
            <a:cxnLst/>
            <a:rect l="l" t="t" r="r" b="b"/>
            <a:pathLst>
              <a:path w="1505136" h="1402366">
                <a:moveTo>
                  <a:pt x="0" y="0"/>
                </a:moveTo>
                <a:lnTo>
                  <a:pt x="1505137" y="0"/>
                </a:lnTo>
                <a:lnTo>
                  <a:pt x="1505137" y="1402366"/>
                </a:lnTo>
                <a:lnTo>
                  <a:pt x="0" y="14023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8657" t="-7298" r="-18305" b="-36271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271905" y="4765300"/>
            <a:ext cx="1389931" cy="1389931"/>
          </a:xfrm>
          <a:custGeom>
            <a:avLst/>
            <a:gdLst/>
            <a:ahLst/>
            <a:cxnLst/>
            <a:rect l="l" t="t" r="r" b="b"/>
            <a:pathLst>
              <a:path w="1389931" h="1389931">
                <a:moveTo>
                  <a:pt x="0" y="0"/>
                </a:moveTo>
                <a:lnTo>
                  <a:pt x="1389931" y="0"/>
                </a:lnTo>
                <a:lnTo>
                  <a:pt x="1389931" y="1389930"/>
                </a:lnTo>
                <a:lnTo>
                  <a:pt x="0" y="13899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180220" y="6957272"/>
            <a:ext cx="1686375" cy="1393357"/>
          </a:xfrm>
          <a:custGeom>
            <a:avLst/>
            <a:gdLst/>
            <a:ahLst/>
            <a:cxnLst/>
            <a:rect l="l" t="t" r="r" b="b"/>
            <a:pathLst>
              <a:path w="1686375" h="1393357">
                <a:moveTo>
                  <a:pt x="0" y="0"/>
                </a:moveTo>
                <a:lnTo>
                  <a:pt x="1686375" y="0"/>
                </a:lnTo>
                <a:lnTo>
                  <a:pt x="1686375" y="1393357"/>
                </a:lnTo>
                <a:lnTo>
                  <a:pt x="0" y="139335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3630" t="-65636" r="-43630" b="-66130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284923" y="2287993"/>
            <a:ext cx="1031654" cy="1751413"/>
          </a:xfrm>
          <a:custGeom>
            <a:avLst/>
            <a:gdLst/>
            <a:ahLst/>
            <a:cxnLst/>
            <a:rect l="l" t="t" r="r" b="b"/>
            <a:pathLst>
              <a:path w="1031654" h="1751413">
                <a:moveTo>
                  <a:pt x="0" y="0"/>
                </a:moveTo>
                <a:lnTo>
                  <a:pt x="1031655" y="0"/>
                </a:lnTo>
                <a:lnTo>
                  <a:pt x="1031655" y="1751413"/>
                </a:lnTo>
                <a:lnTo>
                  <a:pt x="0" y="17514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923870" y="6957272"/>
            <a:ext cx="552750" cy="1433475"/>
          </a:xfrm>
          <a:custGeom>
            <a:avLst/>
            <a:gdLst/>
            <a:ahLst/>
            <a:cxnLst/>
            <a:rect l="l" t="t" r="r" b="b"/>
            <a:pathLst>
              <a:path w="552750" h="1433475">
                <a:moveTo>
                  <a:pt x="0" y="0"/>
                </a:moveTo>
                <a:lnTo>
                  <a:pt x="552750" y="0"/>
                </a:lnTo>
                <a:lnTo>
                  <a:pt x="552750" y="1433475"/>
                </a:lnTo>
                <a:lnTo>
                  <a:pt x="0" y="14334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1735" t="-7800" r="-106591" b="-5513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882552" y="3713045"/>
            <a:ext cx="2027403" cy="20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E9E8E9"/>
                </a:solidFill>
                <a:latin typeface="Cy Grotesk Grand"/>
              </a:rPr>
              <a:t>(jogos tipo MOBA)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47066" y="5819242"/>
            <a:ext cx="2027403" cy="40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E9E8E9"/>
                </a:solidFill>
                <a:latin typeface="Cy Grotesk Grand"/>
              </a:rPr>
              <a:t>(jogos tipo MMPRPG)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82552" y="5920578"/>
            <a:ext cx="2027403" cy="20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E9E8E9"/>
                </a:solidFill>
                <a:latin typeface="Cy Grotesk Grand"/>
              </a:rPr>
              <a:t>(jogos variados)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79484" y="8198659"/>
            <a:ext cx="2027403" cy="209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E9E8E9"/>
                </a:solidFill>
                <a:latin typeface="Cy Grotesk Grand"/>
              </a:rPr>
              <a:t>(jogos tipo FPS)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60767" y="7817583"/>
            <a:ext cx="2027403" cy="60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E9E8E9"/>
                </a:solidFill>
                <a:latin typeface="Cy Grotesk Grand"/>
              </a:rPr>
              <a:t>(jogos tipo </a:t>
            </a:r>
          </a:p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E9E8E9"/>
                </a:solidFill>
                <a:latin typeface="Cy Grotesk Grand"/>
              </a:rPr>
              <a:t>Battle Royale/</a:t>
            </a:r>
          </a:p>
          <a:p>
            <a:pPr algn="l">
              <a:lnSpc>
                <a:spcPts val="1602"/>
              </a:lnSpc>
            </a:pPr>
            <a:r>
              <a:rPr lang="en-US" sz="1271" spc="38">
                <a:solidFill>
                  <a:srgbClr val="E9E8E9"/>
                </a:solidFill>
                <a:latin typeface="Cy Grotesk Grand"/>
              </a:rPr>
              <a:t>Hero Shooter)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39958" y="6072107"/>
            <a:ext cx="3125356" cy="2921008"/>
            <a:chOff x="0" y="0"/>
            <a:chExt cx="1194473" cy="11163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90039"/>
                  </a:lnTo>
                  <a:cubicBezTo>
                    <a:pt x="1194473" y="1023545"/>
                    <a:pt x="1181162" y="1055679"/>
                    <a:pt x="1157470" y="1079371"/>
                  </a:cubicBezTo>
                  <a:cubicBezTo>
                    <a:pt x="1133778" y="1103063"/>
                    <a:pt x="1101645" y="1116373"/>
                    <a:pt x="1068139" y="1116373"/>
                  </a:cubicBezTo>
                  <a:lnTo>
                    <a:pt x="126334" y="1116373"/>
                  </a:lnTo>
                  <a:cubicBezTo>
                    <a:pt x="92828" y="1116373"/>
                    <a:pt x="60694" y="1103063"/>
                    <a:pt x="37002" y="1079371"/>
                  </a:cubicBezTo>
                  <a:cubicBezTo>
                    <a:pt x="13310" y="1055679"/>
                    <a:pt x="0" y="1023545"/>
                    <a:pt x="0" y="990039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573321" y="2633904"/>
            <a:ext cx="3125356" cy="2921008"/>
            <a:chOff x="0" y="0"/>
            <a:chExt cx="1194473" cy="11163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4473" cy="1116373"/>
            </a:xfrm>
            <a:custGeom>
              <a:avLst/>
              <a:gdLst/>
              <a:ahLst/>
              <a:cxnLst/>
              <a:rect l="l" t="t" r="r" b="b"/>
              <a:pathLst>
                <a:path w="1194473" h="1116373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90039"/>
                  </a:lnTo>
                  <a:cubicBezTo>
                    <a:pt x="1194473" y="1023545"/>
                    <a:pt x="1181162" y="1055679"/>
                    <a:pt x="1157470" y="1079371"/>
                  </a:cubicBezTo>
                  <a:cubicBezTo>
                    <a:pt x="1133778" y="1103063"/>
                    <a:pt x="1101645" y="1116373"/>
                    <a:pt x="1068139" y="1116373"/>
                  </a:cubicBezTo>
                  <a:lnTo>
                    <a:pt x="126334" y="1116373"/>
                  </a:lnTo>
                  <a:cubicBezTo>
                    <a:pt x="92828" y="1116373"/>
                    <a:pt x="60694" y="1103063"/>
                    <a:pt x="37002" y="1079371"/>
                  </a:cubicBezTo>
                  <a:cubicBezTo>
                    <a:pt x="13310" y="1055679"/>
                    <a:pt x="0" y="1023545"/>
                    <a:pt x="0" y="990039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94473" cy="1135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1303" y="6148350"/>
            <a:ext cx="3125356" cy="2844766"/>
            <a:chOff x="0" y="0"/>
            <a:chExt cx="1194473" cy="10872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4473" cy="1087234"/>
            </a:xfrm>
            <a:custGeom>
              <a:avLst/>
              <a:gdLst/>
              <a:ahLst/>
              <a:cxnLst/>
              <a:rect l="l" t="t" r="r" b="b"/>
              <a:pathLst>
                <a:path w="1194473" h="1087234">
                  <a:moveTo>
                    <a:pt x="126334" y="0"/>
                  </a:moveTo>
                  <a:lnTo>
                    <a:pt x="1068139" y="0"/>
                  </a:lnTo>
                  <a:cubicBezTo>
                    <a:pt x="1101645" y="0"/>
                    <a:pt x="1133778" y="13310"/>
                    <a:pt x="1157470" y="37002"/>
                  </a:cubicBezTo>
                  <a:cubicBezTo>
                    <a:pt x="1181162" y="60694"/>
                    <a:pt x="1194473" y="92828"/>
                    <a:pt x="1194473" y="126334"/>
                  </a:cubicBezTo>
                  <a:lnTo>
                    <a:pt x="1194473" y="960901"/>
                  </a:lnTo>
                  <a:cubicBezTo>
                    <a:pt x="1194473" y="994406"/>
                    <a:pt x="1181162" y="1026540"/>
                    <a:pt x="1157470" y="1050232"/>
                  </a:cubicBezTo>
                  <a:cubicBezTo>
                    <a:pt x="1133778" y="1073924"/>
                    <a:pt x="1101645" y="1087234"/>
                    <a:pt x="1068139" y="1087234"/>
                  </a:cubicBezTo>
                  <a:lnTo>
                    <a:pt x="126334" y="1087234"/>
                  </a:lnTo>
                  <a:cubicBezTo>
                    <a:pt x="92828" y="1087234"/>
                    <a:pt x="60694" y="1073924"/>
                    <a:pt x="37002" y="1050232"/>
                  </a:cubicBezTo>
                  <a:cubicBezTo>
                    <a:pt x="13310" y="1026540"/>
                    <a:pt x="0" y="994406"/>
                    <a:pt x="0" y="960901"/>
                  </a:cubicBezTo>
                  <a:lnTo>
                    <a:pt x="0" y="126334"/>
                  </a:lnTo>
                  <a:cubicBezTo>
                    <a:pt x="0" y="92828"/>
                    <a:pt x="13310" y="60694"/>
                    <a:pt x="37002" y="37002"/>
                  </a:cubicBezTo>
                  <a:cubicBezTo>
                    <a:pt x="60694" y="13310"/>
                    <a:pt x="92828" y="0"/>
                    <a:pt x="12633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94473" cy="1106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66870" y="804549"/>
            <a:ext cx="8354260" cy="110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CRIANDO LEADS PARA USUÁRIOS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-3575408">
            <a:off x="2450821" y="5223559"/>
            <a:ext cx="1003727" cy="285164"/>
          </a:xfrm>
          <a:custGeom>
            <a:avLst/>
            <a:gdLst/>
            <a:ahLst/>
            <a:cxnLst/>
            <a:rect l="l" t="t" r="r" b="b"/>
            <a:pathLst>
              <a:path w="1003727" h="285164">
                <a:moveTo>
                  <a:pt x="0" y="0"/>
                </a:moveTo>
                <a:lnTo>
                  <a:pt x="1003727" y="0"/>
                </a:lnTo>
                <a:lnTo>
                  <a:pt x="1003727" y="285164"/>
                </a:lnTo>
                <a:lnTo>
                  <a:pt x="0" y="285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575408" flipH="1" flipV="1">
            <a:off x="2084857" y="5072897"/>
            <a:ext cx="1003727" cy="285164"/>
          </a:xfrm>
          <a:custGeom>
            <a:avLst/>
            <a:gdLst/>
            <a:ahLst/>
            <a:cxnLst/>
            <a:rect l="l" t="t" r="r" b="b"/>
            <a:pathLst>
              <a:path w="1003727" h="285164">
                <a:moveTo>
                  <a:pt x="1003727" y="285164"/>
                </a:moveTo>
                <a:lnTo>
                  <a:pt x="0" y="285164"/>
                </a:lnTo>
                <a:lnTo>
                  <a:pt x="0" y="0"/>
                </a:lnTo>
                <a:lnTo>
                  <a:pt x="1003727" y="0"/>
                </a:lnTo>
                <a:lnTo>
                  <a:pt x="1003727" y="2851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7069013">
            <a:off x="6804763" y="5218147"/>
            <a:ext cx="1003727" cy="285164"/>
          </a:xfrm>
          <a:custGeom>
            <a:avLst/>
            <a:gdLst/>
            <a:ahLst/>
            <a:cxnLst/>
            <a:rect l="l" t="t" r="r" b="b"/>
            <a:pathLst>
              <a:path w="1003727" h="285164">
                <a:moveTo>
                  <a:pt x="0" y="0"/>
                </a:moveTo>
                <a:lnTo>
                  <a:pt x="1003727" y="0"/>
                </a:lnTo>
                <a:lnTo>
                  <a:pt x="1003727" y="285164"/>
                </a:lnTo>
                <a:lnTo>
                  <a:pt x="0" y="2851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069013" flipH="1" flipV="1">
            <a:off x="7165062" y="5078310"/>
            <a:ext cx="1003727" cy="285164"/>
          </a:xfrm>
          <a:custGeom>
            <a:avLst/>
            <a:gdLst/>
            <a:ahLst/>
            <a:cxnLst/>
            <a:rect l="l" t="t" r="r" b="b"/>
            <a:pathLst>
              <a:path w="1003727" h="285164">
                <a:moveTo>
                  <a:pt x="1003727" y="285164"/>
                </a:moveTo>
                <a:lnTo>
                  <a:pt x="0" y="285164"/>
                </a:lnTo>
                <a:lnTo>
                  <a:pt x="0" y="0"/>
                </a:lnTo>
                <a:lnTo>
                  <a:pt x="1003727" y="0"/>
                </a:lnTo>
                <a:lnTo>
                  <a:pt x="1003727" y="2851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480797" y="5871134"/>
            <a:ext cx="1245019" cy="1315740"/>
          </a:xfrm>
          <a:custGeom>
            <a:avLst/>
            <a:gdLst/>
            <a:ahLst/>
            <a:cxnLst/>
            <a:rect l="l" t="t" r="r" b="b"/>
            <a:pathLst>
              <a:path w="1245019" h="1315740">
                <a:moveTo>
                  <a:pt x="0" y="0"/>
                </a:moveTo>
                <a:lnTo>
                  <a:pt x="1245019" y="0"/>
                </a:lnTo>
                <a:lnTo>
                  <a:pt x="1245019" y="1315740"/>
                </a:lnTo>
                <a:lnTo>
                  <a:pt x="0" y="1315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192496">
            <a:off x="1834560" y="5720472"/>
            <a:ext cx="1427573" cy="1427573"/>
          </a:xfrm>
          <a:custGeom>
            <a:avLst/>
            <a:gdLst/>
            <a:ahLst/>
            <a:cxnLst/>
            <a:rect l="l" t="t" r="r" b="b"/>
            <a:pathLst>
              <a:path w="1427573" h="1427573">
                <a:moveTo>
                  <a:pt x="0" y="0"/>
                </a:moveTo>
                <a:lnTo>
                  <a:pt x="1427573" y="0"/>
                </a:lnTo>
                <a:lnTo>
                  <a:pt x="1427573" y="1427574"/>
                </a:lnTo>
                <a:lnTo>
                  <a:pt x="0" y="1427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86893" y="1659874"/>
            <a:ext cx="2499552" cy="2021513"/>
          </a:xfrm>
          <a:custGeom>
            <a:avLst/>
            <a:gdLst/>
            <a:ahLst/>
            <a:cxnLst/>
            <a:rect l="l" t="t" r="r" b="b"/>
            <a:pathLst>
              <a:path w="2499552" h="2021513">
                <a:moveTo>
                  <a:pt x="0" y="0"/>
                </a:moveTo>
                <a:lnTo>
                  <a:pt x="2499552" y="0"/>
                </a:lnTo>
                <a:lnTo>
                  <a:pt x="2499552" y="2021513"/>
                </a:lnTo>
                <a:lnTo>
                  <a:pt x="0" y="2021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906391">
            <a:off x="3260068" y="6059604"/>
            <a:ext cx="1052515" cy="1052515"/>
          </a:xfrm>
          <a:custGeom>
            <a:avLst/>
            <a:gdLst/>
            <a:ahLst/>
            <a:cxnLst/>
            <a:rect l="l" t="t" r="r" b="b"/>
            <a:pathLst>
              <a:path w="1052515" h="1052515">
                <a:moveTo>
                  <a:pt x="0" y="0"/>
                </a:moveTo>
                <a:lnTo>
                  <a:pt x="1052515" y="0"/>
                </a:lnTo>
                <a:lnTo>
                  <a:pt x="1052515" y="1052515"/>
                </a:lnTo>
                <a:lnTo>
                  <a:pt x="0" y="1052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503893" y="8684387"/>
            <a:ext cx="8354260" cy="57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+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541298" y="7268733"/>
            <a:ext cx="3124016" cy="116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ANÚNCIOS YT, TWITCH E GOOGLE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74661" y="3738537"/>
            <a:ext cx="3124016" cy="116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COMUNIDADES ABERTAS E INFLUENCERS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52643" y="7268733"/>
            <a:ext cx="3124016" cy="78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REDDITS/</a:t>
            </a:r>
          </a:p>
          <a:p>
            <a:pPr algn="ctr">
              <a:lnSpc>
                <a:spcPts val="2955"/>
              </a:lnSpc>
            </a:pPr>
            <a:r>
              <a:rPr lang="en-US" sz="2462" spc="-32">
                <a:solidFill>
                  <a:srgbClr val="E9E8E9"/>
                </a:solidFill>
                <a:latin typeface="Arcade Gamer"/>
              </a:rPr>
              <a:t>DISCORDS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27129" y="8143048"/>
            <a:ext cx="2385453" cy="197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9"/>
              </a:lnSpc>
            </a:pPr>
            <a:r>
              <a:rPr lang="en-US" sz="1266">
                <a:solidFill>
                  <a:srgbClr val="E9E8E9">
                    <a:alpha val="60000"/>
                  </a:srgbClr>
                </a:solidFill>
                <a:latin typeface="Cy Grotesk Grand Bold"/>
              </a:rPr>
              <a:t>Oficiais e não oficiais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921275" y="2737827"/>
            <a:ext cx="7165236" cy="653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Iremos começar com uma tática de aproximação e intimidade, utilizando de usuários em comunidades para perguntar sobre o jogo.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Também vamos investir em Ads em canais comuns de acesso  da nossa persona.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Entre eles, faremos também o uso de Streamers para falar do AI-SPORT.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57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35137" y="-970240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5" y="0"/>
                </a:lnTo>
                <a:lnTo>
                  <a:pt x="11409405" y="12105469"/>
                </a:lnTo>
                <a:lnTo>
                  <a:pt x="0" y="12105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7512" y="8396295"/>
            <a:ext cx="4543111" cy="862005"/>
            <a:chOff x="0" y="0"/>
            <a:chExt cx="699915" cy="1328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9915" cy="132801"/>
            </a:xfrm>
            <a:custGeom>
              <a:avLst/>
              <a:gdLst/>
              <a:ahLst/>
              <a:cxnLst/>
              <a:rect l="l" t="t" r="r" b="b"/>
              <a:pathLst>
                <a:path w="699915" h="132801">
                  <a:moveTo>
                    <a:pt x="66401" y="0"/>
                  </a:moveTo>
                  <a:lnTo>
                    <a:pt x="633515" y="0"/>
                  </a:lnTo>
                  <a:cubicBezTo>
                    <a:pt x="651125" y="0"/>
                    <a:pt x="668014" y="6996"/>
                    <a:pt x="680467" y="19448"/>
                  </a:cubicBezTo>
                  <a:cubicBezTo>
                    <a:pt x="692919" y="31901"/>
                    <a:pt x="699915" y="48790"/>
                    <a:pt x="699915" y="66401"/>
                  </a:cubicBezTo>
                  <a:lnTo>
                    <a:pt x="699915" y="66401"/>
                  </a:lnTo>
                  <a:cubicBezTo>
                    <a:pt x="699915" y="103073"/>
                    <a:pt x="670187" y="132801"/>
                    <a:pt x="633515" y="132801"/>
                  </a:cubicBezTo>
                  <a:lnTo>
                    <a:pt x="66401" y="132801"/>
                  </a:lnTo>
                  <a:cubicBezTo>
                    <a:pt x="29729" y="132801"/>
                    <a:pt x="0" y="103073"/>
                    <a:pt x="0" y="66401"/>
                  </a:cubicBezTo>
                  <a:lnTo>
                    <a:pt x="0" y="66401"/>
                  </a:lnTo>
                  <a:cubicBezTo>
                    <a:pt x="0" y="29729"/>
                    <a:pt x="29729" y="0"/>
                    <a:pt x="66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1E1E1E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699915" cy="151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07512" y="8639972"/>
            <a:ext cx="4422947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50" spc="-32" dirty="0">
                <a:solidFill>
                  <a:srgbClr val="010101"/>
                </a:solidFill>
                <a:latin typeface="Arcade Gamer"/>
                <a:hlinkClick r:id="rId7"/>
              </a:rPr>
              <a:t>VEJA O VÍDEO (LINK)</a:t>
            </a:r>
            <a:endParaRPr lang="en-US" sz="2499" spc="-32">
              <a:solidFill>
                <a:srgbClr val="010101"/>
              </a:solidFill>
              <a:latin typeface="Arcade Gamer"/>
            </a:endParaRPr>
          </a:p>
        </p:txBody>
      </p:sp>
      <p:pic>
        <p:nvPicPr>
          <p:cNvPr id="8" name="Picture 8"/>
          <p:cNvPicPr>
            <a:picLocks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179068" y="2213706"/>
            <a:ext cx="11395097" cy="573757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83426" y="2326589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8" y="0"/>
                </a:lnTo>
                <a:lnTo>
                  <a:pt x="2521148" y="504230"/>
                </a:lnTo>
                <a:lnTo>
                  <a:pt x="0" y="50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96648" y="2365692"/>
            <a:ext cx="426025" cy="426025"/>
          </a:xfrm>
          <a:custGeom>
            <a:avLst/>
            <a:gdLst/>
            <a:ahLst/>
            <a:cxnLst/>
            <a:rect l="l" t="t" r="r" b="b"/>
            <a:pathLst>
              <a:path w="426025" h="426025">
                <a:moveTo>
                  <a:pt x="0" y="0"/>
                </a:moveTo>
                <a:lnTo>
                  <a:pt x="426025" y="0"/>
                </a:lnTo>
                <a:lnTo>
                  <a:pt x="426025" y="426024"/>
                </a:lnTo>
                <a:lnTo>
                  <a:pt x="0" y="42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61749" y="2365692"/>
            <a:ext cx="426025" cy="426025"/>
          </a:xfrm>
          <a:custGeom>
            <a:avLst/>
            <a:gdLst/>
            <a:ahLst/>
            <a:cxnLst/>
            <a:rect l="l" t="t" r="r" b="b"/>
            <a:pathLst>
              <a:path w="426025" h="426025">
                <a:moveTo>
                  <a:pt x="0" y="0"/>
                </a:moveTo>
                <a:lnTo>
                  <a:pt x="426024" y="0"/>
                </a:lnTo>
                <a:lnTo>
                  <a:pt x="426024" y="426024"/>
                </a:lnTo>
                <a:lnTo>
                  <a:pt x="0" y="426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16844" y="4480023"/>
            <a:ext cx="9454311" cy="279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000">
                <a:solidFill>
                  <a:srgbClr val="E9E8E9"/>
                </a:solidFill>
                <a:latin typeface="Cy Grotesk Grand"/>
              </a:rPr>
              <a:t>Agradecimento em nome de</a:t>
            </a:r>
          </a:p>
          <a:p>
            <a:pPr algn="ctr">
              <a:lnSpc>
                <a:spcPts val="3200"/>
              </a:lnSpc>
            </a:pPr>
            <a:r>
              <a:rPr lang="en-US" sz="2000" spc="-26">
                <a:solidFill>
                  <a:srgbClr val="E9E8E9"/>
                </a:solidFill>
                <a:latin typeface="Cy Grotesk Grand"/>
              </a:rPr>
              <a:t>&gt;&gt;&gt; Ana Carolina Lessa, RM97498 (representante)</a:t>
            </a:r>
          </a:p>
          <a:p>
            <a:pPr algn="ctr">
              <a:lnSpc>
                <a:spcPts val="3200"/>
              </a:lnSpc>
            </a:pPr>
            <a:r>
              <a:rPr lang="en-US" sz="2000" spc="-26">
                <a:solidFill>
                  <a:srgbClr val="E9E8E9"/>
                </a:solidFill>
                <a:latin typeface="Cy Grotesk Grand"/>
              </a:rPr>
              <a:t>&gt;&gt;&gt; Iago Rodrigues da Silva, RM97053</a:t>
            </a:r>
          </a:p>
          <a:p>
            <a:pPr algn="ctr">
              <a:lnSpc>
                <a:spcPts val="3200"/>
              </a:lnSpc>
            </a:pPr>
            <a:r>
              <a:rPr lang="en-US" sz="2000" spc="-26">
                <a:solidFill>
                  <a:srgbClr val="E9E8E9"/>
                </a:solidFill>
                <a:latin typeface="Cy Grotesk Grand"/>
              </a:rPr>
              <a:t>&gt;&gt;&gt; Magda Gomes Bezerra, RM96389</a:t>
            </a:r>
          </a:p>
          <a:p>
            <a:pPr algn="ctr">
              <a:lnSpc>
                <a:spcPts val="3200"/>
              </a:lnSpc>
            </a:pPr>
            <a:r>
              <a:rPr lang="en-US" sz="2000" spc="-26">
                <a:solidFill>
                  <a:srgbClr val="E9E8E9"/>
                </a:solidFill>
                <a:latin typeface="Cy Grotesk Grand"/>
              </a:rPr>
              <a:t>&gt;&gt;&gt; Nathalia Marques Lima, RM94509</a:t>
            </a:r>
          </a:p>
          <a:p>
            <a:pPr algn="ctr">
              <a:lnSpc>
                <a:spcPts val="3200"/>
              </a:lnSpc>
            </a:pPr>
            <a:r>
              <a:rPr lang="en-US" sz="2000" spc="-26">
                <a:solidFill>
                  <a:srgbClr val="E9E8E9"/>
                </a:solidFill>
                <a:latin typeface="Cy Grotesk Grand"/>
              </a:rPr>
              <a:t>&gt;&gt;&gt; Rafael de Campos, RM93656</a:t>
            </a:r>
          </a:p>
          <a:p>
            <a:pPr algn="ctr">
              <a:lnSpc>
                <a:spcPts val="3200"/>
              </a:lnSpc>
            </a:pPr>
            <a:endParaRPr lang="en-US" sz="2000" spc="-26">
              <a:solidFill>
                <a:srgbClr val="E9E8E9"/>
              </a:solidFill>
              <a:latin typeface="Cy Grotesk Gr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036997" y="3250787"/>
            <a:ext cx="8214005" cy="95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5"/>
              </a:lnSpc>
            </a:pPr>
            <a:r>
              <a:rPr lang="en-US" sz="6500" spc="-84">
                <a:solidFill>
                  <a:srgbClr val="2BFF00"/>
                </a:solidFill>
                <a:latin typeface="Arcade Gamer"/>
              </a:rPr>
              <a:t>OBRIGADA</a:t>
            </a:r>
          </a:p>
        </p:txBody>
      </p:sp>
      <p:sp>
        <p:nvSpPr>
          <p:cNvPr id="8" name="Freeform 8"/>
          <p:cNvSpPr/>
          <p:nvPr/>
        </p:nvSpPr>
        <p:spPr>
          <a:xfrm>
            <a:off x="6107244" y="7355753"/>
            <a:ext cx="728310" cy="728310"/>
          </a:xfrm>
          <a:custGeom>
            <a:avLst/>
            <a:gdLst/>
            <a:ahLst/>
            <a:cxnLst/>
            <a:rect l="l" t="t" r="r" b="b"/>
            <a:pathLst>
              <a:path w="728310" h="728310">
                <a:moveTo>
                  <a:pt x="0" y="0"/>
                </a:moveTo>
                <a:lnTo>
                  <a:pt x="728310" y="0"/>
                </a:lnTo>
                <a:lnTo>
                  <a:pt x="728310" y="728310"/>
                </a:lnTo>
                <a:lnTo>
                  <a:pt x="0" y="728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493415" y="7355753"/>
            <a:ext cx="728310" cy="728310"/>
          </a:xfrm>
          <a:custGeom>
            <a:avLst/>
            <a:gdLst/>
            <a:ahLst/>
            <a:cxnLst/>
            <a:rect l="l" t="t" r="r" b="b"/>
            <a:pathLst>
              <a:path w="728310" h="728310">
                <a:moveTo>
                  <a:pt x="0" y="0"/>
                </a:moveTo>
                <a:lnTo>
                  <a:pt x="728310" y="0"/>
                </a:lnTo>
                <a:lnTo>
                  <a:pt x="728310" y="728310"/>
                </a:lnTo>
                <a:lnTo>
                  <a:pt x="0" y="7283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175585" y="7288905"/>
            <a:ext cx="3936831" cy="862005"/>
            <a:chOff x="0" y="0"/>
            <a:chExt cx="606511" cy="1328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6511" cy="132801"/>
            </a:xfrm>
            <a:custGeom>
              <a:avLst/>
              <a:gdLst/>
              <a:ahLst/>
              <a:cxnLst/>
              <a:rect l="l" t="t" r="r" b="b"/>
              <a:pathLst>
                <a:path w="606511" h="132801">
                  <a:moveTo>
                    <a:pt x="66401" y="0"/>
                  </a:moveTo>
                  <a:lnTo>
                    <a:pt x="540110" y="0"/>
                  </a:lnTo>
                  <a:cubicBezTo>
                    <a:pt x="557721" y="0"/>
                    <a:pt x="574610" y="6996"/>
                    <a:pt x="587063" y="19448"/>
                  </a:cubicBezTo>
                  <a:cubicBezTo>
                    <a:pt x="599515" y="31901"/>
                    <a:pt x="606511" y="48790"/>
                    <a:pt x="606511" y="66401"/>
                  </a:cubicBezTo>
                  <a:lnTo>
                    <a:pt x="606511" y="66401"/>
                  </a:lnTo>
                  <a:cubicBezTo>
                    <a:pt x="606511" y="103073"/>
                    <a:pt x="576783" y="132801"/>
                    <a:pt x="540110" y="132801"/>
                  </a:cubicBezTo>
                  <a:lnTo>
                    <a:pt x="66401" y="132801"/>
                  </a:lnTo>
                  <a:cubicBezTo>
                    <a:pt x="29729" y="132801"/>
                    <a:pt x="0" y="103073"/>
                    <a:pt x="0" y="66401"/>
                  </a:cubicBezTo>
                  <a:lnTo>
                    <a:pt x="0" y="66401"/>
                  </a:lnTo>
                  <a:cubicBezTo>
                    <a:pt x="0" y="29729"/>
                    <a:pt x="29729" y="0"/>
                    <a:pt x="664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FF105F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606511" cy="151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215698" y="7500488"/>
            <a:ext cx="3303862" cy="44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2"/>
              </a:lnSpc>
            </a:pPr>
            <a:r>
              <a:rPr lang="en-US" sz="3077" spc="-40">
                <a:solidFill>
                  <a:srgbClr val="FF105F"/>
                </a:solidFill>
                <a:latin typeface="Arcade Gamer"/>
              </a:rPr>
              <a:t>RESTART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318387" y="7528039"/>
            <a:ext cx="402347" cy="383738"/>
          </a:xfrm>
          <a:custGeom>
            <a:avLst/>
            <a:gdLst/>
            <a:ahLst/>
            <a:cxnLst/>
            <a:rect l="l" t="t" r="r" b="b"/>
            <a:pathLst>
              <a:path w="402347" h="383738">
                <a:moveTo>
                  <a:pt x="0" y="0"/>
                </a:moveTo>
                <a:lnTo>
                  <a:pt x="402346" y="0"/>
                </a:lnTo>
                <a:lnTo>
                  <a:pt x="402346" y="383738"/>
                </a:lnTo>
                <a:lnTo>
                  <a:pt x="0" y="3837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75208" y="-1414126"/>
            <a:ext cx="11409404" cy="12105469"/>
          </a:xfrm>
          <a:custGeom>
            <a:avLst/>
            <a:gdLst/>
            <a:ahLst/>
            <a:cxnLst/>
            <a:rect l="l" t="t" r="r" b="b"/>
            <a:pathLst>
              <a:path w="11409404" h="12105469">
                <a:moveTo>
                  <a:pt x="0" y="0"/>
                </a:moveTo>
                <a:lnTo>
                  <a:pt x="11409404" y="0"/>
                </a:lnTo>
                <a:lnTo>
                  <a:pt x="11409404" y="12105468"/>
                </a:lnTo>
                <a:lnTo>
                  <a:pt x="0" y="12105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4228842"/>
            <a:ext cx="2167408" cy="2598127"/>
            <a:chOff x="0" y="0"/>
            <a:chExt cx="976237" cy="11702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6238" cy="1170240"/>
            </a:xfrm>
            <a:custGeom>
              <a:avLst/>
              <a:gdLst/>
              <a:ahLst/>
              <a:cxnLst/>
              <a:rect l="l" t="t" r="r" b="b"/>
              <a:pathLst>
                <a:path w="976238" h="1170240">
                  <a:moveTo>
                    <a:pt x="0" y="0"/>
                  </a:moveTo>
                  <a:lnTo>
                    <a:pt x="976238" y="0"/>
                  </a:lnTo>
                  <a:lnTo>
                    <a:pt x="976238" y="1170240"/>
                  </a:lnTo>
                  <a:lnTo>
                    <a:pt x="0" y="117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976237" cy="118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21272" y="4228842"/>
            <a:ext cx="2167408" cy="2598127"/>
            <a:chOff x="0" y="0"/>
            <a:chExt cx="976237" cy="11702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6238" cy="1170240"/>
            </a:xfrm>
            <a:custGeom>
              <a:avLst/>
              <a:gdLst/>
              <a:ahLst/>
              <a:cxnLst/>
              <a:rect l="l" t="t" r="r" b="b"/>
              <a:pathLst>
                <a:path w="976238" h="1170240">
                  <a:moveTo>
                    <a:pt x="0" y="0"/>
                  </a:moveTo>
                  <a:lnTo>
                    <a:pt x="976238" y="0"/>
                  </a:lnTo>
                  <a:lnTo>
                    <a:pt x="976238" y="1170240"/>
                  </a:lnTo>
                  <a:lnTo>
                    <a:pt x="0" y="117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76237" cy="118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12531" y="4228842"/>
            <a:ext cx="2167408" cy="2598127"/>
            <a:chOff x="0" y="0"/>
            <a:chExt cx="976237" cy="11702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6238" cy="1170240"/>
            </a:xfrm>
            <a:custGeom>
              <a:avLst/>
              <a:gdLst/>
              <a:ahLst/>
              <a:cxnLst/>
              <a:rect l="l" t="t" r="r" b="b"/>
              <a:pathLst>
                <a:path w="976238" h="1170240">
                  <a:moveTo>
                    <a:pt x="0" y="0"/>
                  </a:moveTo>
                  <a:lnTo>
                    <a:pt x="976238" y="0"/>
                  </a:lnTo>
                  <a:lnTo>
                    <a:pt x="976238" y="1170240"/>
                  </a:lnTo>
                  <a:lnTo>
                    <a:pt x="0" y="117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976237" cy="118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03789" y="4228842"/>
            <a:ext cx="2167408" cy="2598127"/>
            <a:chOff x="0" y="0"/>
            <a:chExt cx="976237" cy="11702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6238" cy="1170240"/>
            </a:xfrm>
            <a:custGeom>
              <a:avLst/>
              <a:gdLst/>
              <a:ahLst/>
              <a:cxnLst/>
              <a:rect l="l" t="t" r="r" b="b"/>
              <a:pathLst>
                <a:path w="976238" h="1170240">
                  <a:moveTo>
                    <a:pt x="0" y="0"/>
                  </a:moveTo>
                  <a:lnTo>
                    <a:pt x="976238" y="0"/>
                  </a:lnTo>
                  <a:lnTo>
                    <a:pt x="976238" y="1170240"/>
                  </a:lnTo>
                  <a:lnTo>
                    <a:pt x="0" y="1170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976237" cy="1189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305693"/>
            <a:ext cx="2167408" cy="1446554"/>
            <a:chOff x="0" y="0"/>
            <a:chExt cx="976237" cy="6515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76238" cy="651552"/>
            </a:xfrm>
            <a:custGeom>
              <a:avLst/>
              <a:gdLst/>
              <a:ahLst/>
              <a:cxnLst/>
              <a:rect l="l" t="t" r="r" b="b"/>
              <a:pathLst>
                <a:path w="976238" h="651552">
                  <a:moveTo>
                    <a:pt x="0" y="0"/>
                  </a:moveTo>
                  <a:lnTo>
                    <a:pt x="976238" y="0"/>
                  </a:lnTo>
                  <a:lnTo>
                    <a:pt x="976238" y="651552"/>
                  </a:lnTo>
                  <a:lnTo>
                    <a:pt x="0" y="65155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976237" cy="670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521272" y="6305693"/>
            <a:ext cx="2167408" cy="1446554"/>
            <a:chOff x="0" y="0"/>
            <a:chExt cx="976237" cy="6515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76238" cy="651552"/>
            </a:xfrm>
            <a:custGeom>
              <a:avLst/>
              <a:gdLst/>
              <a:ahLst/>
              <a:cxnLst/>
              <a:rect l="l" t="t" r="r" b="b"/>
              <a:pathLst>
                <a:path w="976238" h="651552">
                  <a:moveTo>
                    <a:pt x="0" y="0"/>
                  </a:moveTo>
                  <a:lnTo>
                    <a:pt x="976238" y="0"/>
                  </a:lnTo>
                  <a:lnTo>
                    <a:pt x="976238" y="651552"/>
                  </a:lnTo>
                  <a:lnTo>
                    <a:pt x="0" y="65155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976237" cy="670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12531" y="6305693"/>
            <a:ext cx="2167408" cy="1446554"/>
            <a:chOff x="0" y="0"/>
            <a:chExt cx="976237" cy="65155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6238" cy="651552"/>
            </a:xfrm>
            <a:custGeom>
              <a:avLst/>
              <a:gdLst/>
              <a:ahLst/>
              <a:cxnLst/>
              <a:rect l="l" t="t" r="r" b="b"/>
              <a:pathLst>
                <a:path w="976238" h="651552">
                  <a:moveTo>
                    <a:pt x="0" y="0"/>
                  </a:moveTo>
                  <a:lnTo>
                    <a:pt x="976238" y="0"/>
                  </a:lnTo>
                  <a:lnTo>
                    <a:pt x="976238" y="651552"/>
                  </a:lnTo>
                  <a:lnTo>
                    <a:pt x="0" y="65155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976237" cy="670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503789" y="6305693"/>
            <a:ext cx="2167408" cy="1446554"/>
            <a:chOff x="0" y="0"/>
            <a:chExt cx="976237" cy="65155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76238" cy="651552"/>
            </a:xfrm>
            <a:custGeom>
              <a:avLst/>
              <a:gdLst/>
              <a:ahLst/>
              <a:cxnLst/>
              <a:rect l="l" t="t" r="r" b="b"/>
              <a:pathLst>
                <a:path w="976238" h="651552">
                  <a:moveTo>
                    <a:pt x="0" y="0"/>
                  </a:moveTo>
                  <a:lnTo>
                    <a:pt x="976238" y="0"/>
                  </a:lnTo>
                  <a:lnTo>
                    <a:pt x="976238" y="651552"/>
                  </a:lnTo>
                  <a:lnTo>
                    <a:pt x="0" y="651552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976237" cy="670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9878793" y="764460"/>
            <a:ext cx="8762324" cy="9926882"/>
          </a:xfrm>
          <a:custGeom>
            <a:avLst/>
            <a:gdLst/>
            <a:ahLst/>
            <a:cxnLst/>
            <a:rect l="l" t="t" r="r" b="b"/>
            <a:pathLst>
              <a:path w="8762324" h="9926882">
                <a:moveTo>
                  <a:pt x="0" y="0"/>
                </a:moveTo>
                <a:lnTo>
                  <a:pt x="8762325" y="0"/>
                </a:lnTo>
                <a:lnTo>
                  <a:pt x="8762325" y="9926882"/>
                </a:lnTo>
                <a:lnTo>
                  <a:pt x="0" y="99268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10129" y="4810268"/>
            <a:ext cx="18045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5"/>
              </a:lnSpc>
            </a:pPr>
            <a:r>
              <a:rPr lang="en-US" sz="7500" spc="-150">
                <a:solidFill>
                  <a:srgbClr val="E9E8E9"/>
                </a:solidFill>
                <a:latin typeface="Arcade Gamer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702701" y="4810268"/>
            <a:ext cx="18045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5"/>
              </a:lnSpc>
            </a:pPr>
            <a:r>
              <a:rPr lang="en-US" sz="7500" spc="-150">
                <a:solidFill>
                  <a:srgbClr val="E9E8E9"/>
                </a:solidFill>
                <a:latin typeface="Arcade Gamer"/>
              </a:rPr>
              <a:t>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193960" y="4810268"/>
            <a:ext cx="18045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5"/>
              </a:lnSpc>
            </a:pPr>
            <a:r>
              <a:rPr lang="en-US" sz="7500" spc="-150">
                <a:solidFill>
                  <a:srgbClr val="E9E8E9"/>
                </a:solidFill>
                <a:latin typeface="Arcade Gamer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685218" y="4810268"/>
            <a:ext cx="1804550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5"/>
              </a:lnSpc>
            </a:pPr>
            <a:r>
              <a:rPr lang="en-US" sz="7500" spc="-150">
                <a:solidFill>
                  <a:srgbClr val="E9E8E9"/>
                </a:solidFill>
                <a:latin typeface="Arcade Gamer"/>
              </a:rPr>
              <a:t>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2867705"/>
            <a:ext cx="9461068" cy="1115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8"/>
              </a:lnSpc>
            </a:pPr>
            <a:r>
              <a:rPr lang="en-US" sz="7456" spc="-96">
                <a:solidFill>
                  <a:srgbClr val="00FF12"/>
                </a:solidFill>
                <a:latin typeface="Arcade Gamer"/>
              </a:rPr>
              <a:t>O JOGADOR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0129" y="6650889"/>
            <a:ext cx="1804550" cy="74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599" spc="47">
                <a:solidFill>
                  <a:srgbClr val="010101"/>
                </a:solidFill>
                <a:latin typeface="Cy Grotesk Grand Semi-Bold"/>
              </a:rPr>
              <a:t>Jogador aspirante de e-sport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702701" y="6650889"/>
            <a:ext cx="1804550" cy="74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599" spc="47">
                <a:solidFill>
                  <a:srgbClr val="010101"/>
                </a:solidFill>
                <a:latin typeface="Cy Grotesk Grand Semi-Bold"/>
              </a:rPr>
              <a:t>Alto Senso de comunidade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193960" y="6650889"/>
            <a:ext cx="1804550" cy="749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599" spc="47">
                <a:solidFill>
                  <a:srgbClr val="010101"/>
                </a:solidFill>
                <a:latin typeface="Cy Grotesk Grand Bold"/>
              </a:rPr>
              <a:t>Engajado e crítico, colérico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594503" y="6650889"/>
            <a:ext cx="1985979" cy="99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5"/>
              </a:lnSpc>
            </a:pPr>
            <a:r>
              <a:rPr lang="en-US" sz="1599" spc="47">
                <a:solidFill>
                  <a:srgbClr val="010101"/>
                </a:solidFill>
                <a:latin typeface="Cy Grotesk Grand Semi-Bold"/>
              </a:rPr>
              <a:t>Vida virtual ativa, cronicamente online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28700" y="8850122"/>
            <a:ext cx="2938449" cy="4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799" spc="-36">
                <a:solidFill>
                  <a:srgbClr val="00FF12"/>
                </a:solidFill>
                <a:latin typeface="Arcade Gamer"/>
              </a:rPr>
              <a:t>///2023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85303" y="8754071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8" y="0"/>
                </a:lnTo>
                <a:lnTo>
                  <a:pt x="2521148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753752" y="1949521"/>
            <a:ext cx="4780496" cy="6417128"/>
            <a:chOff x="0" y="0"/>
            <a:chExt cx="1194473" cy="160340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94473" cy="1603407"/>
            </a:xfrm>
            <a:custGeom>
              <a:avLst/>
              <a:gdLst/>
              <a:ahLst/>
              <a:cxnLst/>
              <a:rect l="l" t="t" r="r" b="b"/>
              <a:pathLst>
                <a:path w="1194473" h="1603407">
                  <a:moveTo>
                    <a:pt x="82594" y="0"/>
                  </a:moveTo>
                  <a:lnTo>
                    <a:pt x="1111879" y="0"/>
                  </a:lnTo>
                  <a:cubicBezTo>
                    <a:pt x="1133784" y="0"/>
                    <a:pt x="1154792" y="8702"/>
                    <a:pt x="1170281" y="24191"/>
                  </a:cubicBezTo>
                  <a:cubicBezTo>
                    <a:pt x="1185771" y="39680"/>
                    <a:pt x="1194473" y="60688"/>
                    <a:pt x="1194473" y="82594"/>
                  </a:cubicBezTo>
                  <a:lnTo>
                    <a:pt x="1194473" y="1520814"/>
                  </a:lnTo>
                  <a:cubicBezTo>
                    <a:pt x="1194473" y="1542719"/>
                    <a:pt x="1185771" y="1563727"/>
                    <a:pt x="1170281" y="1579216"/>
                  </a:cubicBezTo>
                  <a:cubicBezTo>
                    <a:pt x="1154792" y="1594706"/>
                    <a:pt x="1133784" y="1603407"/>
                    <a:pt x="1111879" y="1603407"/>
                  </a:cubicBezTo>
                  <a:lnTo>
                    <a:pt x="82594" y="1603407"/>
                  </a:lnTo>
                  <a:cubicBezTo>
                    <a:pt x="60688" y="1603407"/>
                    <a:pt x="39680" y="1594706"/>
                    <a:pt x="24191" y="1579216"/>
                  </a:cubicBezTo>
                  <a:cubicBezTo>
                    <a:pt x="8702" y="1563727"/>
                    <a:pt x="0" y="1542719"/>
                    <a:pt x="0" y="1520814"/>
                  </a:cubicBezTo>
                  <a:lnTo>
                    <a:pt x="0" y="82594"/>
                  </a:lnTo>
                  <a:cubicBezTo>
                    <a:pt x="0" y="60688"/>
                    <a:pt x="8702" y="39680"/>
                    <a:pt x="24191" y="24191"/>
                  </a:cubicBezTo>
                  <a:cubicBezTo>
                    <a:pt x="39680" y="8702"/>
                    <a:pt x="60688" y="0"/>
                    <a:pt x="82594" y="0"/>
                  </a:cubicBezTo>
                  <a:close/>
                </a:path>
              </a:pathLst>
            </a:custGeom>
            <a:solidFill>
              <a:srgbClr val="0A3900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94473" cy="162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903819" y="2176860"/>
            <a:ext cx="4441780" cy="5962450"/>
            <a:chOff x="0" y="0"/>
            <a:chExt cx="1194473" cy="16034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4473" cy="1603407"/>
            </a:xfrm>
            <a:custGeom>
              <a:avLst/>
              <a:gdLst/>
              <a:ahLst/>
              <a:cxnLst/>
              <a:rect l="l" t="t" r="r" b="b"/>
              <a:pathLst>
                <a:path w="1194473" h="1603407">
                  <a:moveTo>
                    <a:pt x="88892" y="0"/>
                  </a:moveTo>
                  <a:lnTo>
                    <a:pt x="1105581" y="0"/>
                  </a:lnTo>
                  <a:cubicBezTo>
                    <a:pt x="1154674" y="0"/>
                    <a:pt x="1194473" y="39798"/>
                    <a:pt x="1194473" y="88892"/>
                  </a:cubicBezTo>
                  <a:lnTo>
                    <a:pt x="1194473" y="1514516"/>
                  </a:lnTo>
                  <a:cubicBezTo>
                    <a:pt x="1194473" y="1563609"/>
                    <a:pt x="1154674" y="1603407"/>
                    <a:pt x="1105581" y="1603407"/>
                  </a:cubicBezTo>
                  <a:lnTo>
                    <a:pt x="88892" y="1603407"/>
                  </a:lnTo>
                  <a:cubicBezTo>
                    <a:pt x="39798" y="1603407"/>
                    <a:pt x="0" y="1563609"/>
                    <a:pt x="0" y="1514516"/>
                  </a:cubicBezTo>
                  <a:lnTo>
                    <a:pt x="0" y="88892"/>
                  </a:lnTo>
                  <a:cubicBezTo>
                    <a:pt x="0" y="39798"/>
                    <a:pt x="39798" y="0"/>
                    <a:pt x="88892" y="0"/>
                  </a:cubicBezTo>
                  <a:close/>
                </a:path>
              </a:pathLst>
            </a:custGeom>
            <a:solidFill>
              <a:srgbClr val="010101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194473" cy="162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42401" y="2176860"/>
            <a:ext cx="4441780" cy="5962450"/>
            <a:chOff x="0" y="0"/>
            <a:chExt cx="1194473" cy="16034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94473" cy="1603407"/>
            </a:xfrm>
            <a:custGeom>
              <a:avLst/>
              <a:gdLst/>
              <a:ahLst/>
              <a:cxnLst/>
              <a:rect l="l" t="t" r="r" b="b"/>
              <a:pathLst>
                <a:path w="1194473" h="1603407">
                  <a:moveTo>
                    <a:pt x="88892" y="0"/>
                  </a:moveTo>
                  <a:lnTo>
                    <a:pt x="1105581" y="0"/>
                  </a:lnTo>
                  <a:cubicBezTo>
                    <a:pt x="1154674" y="0"/>
                    <a:pt x="1194473" y="39798"/>
                    <a:pt x="1194473" y="88892"/>
                  </a:cubicBezTo>
                  <a:lnTo>
                    <a:pt x="1194473" y="1514516"/>
                  </a:lnTo>
                  <a:cubicBezTo>
                    <a:pt x="1194473" y="1563609"/>
                    <a:pt x="1154674" y="1603407"/>
                    <a:pt x="1105581" y="1603407"/>
                  </a:cubicBezTo>
                  <a:lnTo>
                    <a:pt x="88892" y="1603407"/>
                  </a:lnTo>
                  <a:cubicBezTo>
                    <a:pt x="39798" y="1603407"/>
                    <a:pt x="0" y="1563609"/>
                    <a:pt x="0" y="1514516"/>
                  </a:cubicBezTo>
                  <a:lnTo>
                    <a:pt x="0" y="88892"/>
                  </a:lnTo>
                  <a:cubicBezTo>
                    <a:pt x="0" y="39798"/>
                    <a:pt x="39798" y="0"/>
                    <a:pt x="88892" y="0"/>
                  </a:cubicBezTo>
                  <a:close/>
                </a:path>
              </a:pathLst>
            </a:custGeom>
            <a:solidFill>
              <a:srgbClr val="010101"/>
            </a:solidFill>
            <a:ln w="19050" cap="rnd">
              <a:solidFill>
                <a:srgbClr val="2BFF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194473" cy="1622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66870" y="990600"/>
            <a:ext cx="835426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PROBLEMAS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3214556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028700" y="1261765"/>
            <a:ext cx="399189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3610468" y="2632075"/>
            <a:ext cx="1107552" cy="1156712"/>
          </a:xfrm>
          <a:custGeom>
            <a:avLst/>
            <a:gdLst/>
            <a:ahLst/>
            <a:cxnLst/>
            <a:rect l="l" t="t" r="r" b="b"/>
            <a:pathLst>
              <a:path w="1107552" h="1156712">
                <a:moveTo>
                  <a:pt x="0" y="0"/>
                </a:moveTo>
                <a:lnTo>
                  <a:pt x="1107552" y="0"/>
                </a:lnTo>
                <a:lnTo>
                  <a:pt x="1107552" y="1156712"/>
                </a:lnTo>
                <a:lnTo>
                  <a:pt x="0" y="1156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670136" y="2455724"/>
            <a:ext cx="1097431" cy="1156712"/>
          </a:xfrm>
          <a:custGeom>
            <a:avLst/>
            <a:gdLst/>
            <a:ahLst/>
            <a:cxnLst/>
            <a:rect l="l" t="t" r="r" b="b"/>
            <a:pathLst>
              <a:path w="1097431" h="1156712">
                <a:moveTo>
                  <a:pt x="0" y="0"/>
                </a:moveTo>
                <a:lnTo>
                  <a:pt x="1097430" y="0"/>
                </a:lnTo>
                <a:lnTo>
                  <a:pt x="1097430" y="1156712"/>
                </a:lnTo>
                <a:lnTo>
                  <a:pt x="0" y="1156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561251" y="2176860"/>
            <a:ext cx="1165497" cy="1080999"/>
          </a:xfrm>
          <a:custGeom>
            <a:avLst/>
            <a:gdLst/>
            <a:ahLst/>
            <a:cxnLst/>
            <a:rect l="l" t="t" r="r" b="b"/>
            <a:pathLst>
              <a:path w="1165497" h="1080999">
                <a:moveTo>
                  <a:pt x="0" y="0"/>
                </a:moveTo>
                <a:lnTo>
                  <a:pt x="1165498" y="0"/>
                </a:lnTo>
                <a:lnTo>
                  <a:pt x="1165498" y="1080999"/>
                </a:lnTo>
                <a:lnTo>
                  <a:pt x="0" y="1080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415458" y="3394364"/>
            <a:ext cx="3453263" cy="117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7"/>
              </a:lnSpc>
            </a:pPr>
            <a:r>
              <a:rPr lang="en-US" sz="3689" spc="-47">
                <a:solidFill>
                  <a:srgbClr val="E9E8E9"/>
                </a:solidFill>
                <a:latin typeface="Arcade Gamer"/>
              </a:rPr>
              <a:t>LIMITE DE INTERAÇÃO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44306" y="3893562"/>
            <a:ext cx="4439876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DADOS SEM FOCO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58022" y="3893562"/>
            <a:ext cx="413337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spc="-45">
                <a:solidFill>
                  <a:srgbClr val="E9E8E9"/>
                </a:solidFill>
                <a:latin typeface="Arcade Gamer"/>
              </a:rPr>
              <a:t>DISTÂNCIA VIRTUAL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8867956"/>
            <a:ext cx="3391908" cy="4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799" spc="-36">
                <a:solidFill>
                  <a:srgbClr val="E9E8E9"/>
                </a:solidFill>
                <a:latin typeface="Arcade Gamer"/>
              </a:rPr>
              <a:t>///2023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04356" y="5133975"/>
            <a:ext cx="3919776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E9E8E9">
                    <a:alpha val="60000"/>
                  </a:srgbClr>
                </a:solidFill>
                <a:latin typeface="Cy Grotesk Grand"/>
              </a:rPr>
              <a:t>Não existe hoje um local dedicado a medir estatísticas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E9E8E9">
                  <a:alpha val="60000"/>
                </a:srgbClr>
              </a:solidFill>
              <a:latin typeface="Cy Grotesk Grand"/>
            </a:endParaRP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E9E8E9">
                    <a:alpha val="60000"/>
                  </a:srgbClr>
                </a:solidFill>
                <a:latin typeface="Cy Grotesk Grand"/>
              </a:rPr>
              <a:t>Cada jogo tem regras e jogadas particulares. Os dados são complexos demais para analisar rapidamente e ter um bom panorama.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86516" y="4638158"/>
            <a:ext cx="4114969" cy="374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E9E8E9">
                    <a:alpha val="60000"/>
                  </a:srgbClr>
                </a:solidFill>
                <a:latin typeface="Cy Grotesk Grand"/>
              </a:rPr>
              <a:t>Assim como torcedores de futebol, torcedores de e-sport gostam de praticar o que veem.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E9E8E9">
                  <a:alpha val="60000"/>
                </a:srgbClr>
              </a:solidFill>
              <a:latin typeface="Cy Grotesk Grand"/>
            </a:endParaRP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E9E8E9">
                    <a:alpha val="60000"/>
                  </a:srgbClr>
                </a:solidFill>
                <a:latin typeface="Cy Grotesk Grand"/>
              </a:rPr>
              <a:t>Lives, chat, discord.</a:t>
            </a: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E9E8E9">
                    <a:alpha val="60000"/>
                  </a:srgbClr>
                </a:solidFill>
                <a:latin typeface="Cy Grotesk Grand"/>
              </a:rPr>
              <a:t>Comunidade virtual existe aos montes, mas existem poucas formas de aumentar ainda mais a imersão de um público tão engajado como o de E-Sport. 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E9E8E9">
                  <a:alpha val="60000"/>
                </a:srgbClr>
              </a:solidFill>
              <a:latin typeface="Cy Grotesk Gran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432011" y="5133975"/>
            <a:ext cx="357368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E9E8E9">
                    <a:alpha val="60000"/>
                  </a:srgbClr>
                </a:solidFill>
                <a:latin typeface="Cy Grotesk Grand"/>
              </a:rPr>
              <a:t>A chave é fazer o público se sentir lá.</a:t>
            </a:r>
          </a:p>
          <a:p>
            <a:pPr algn="ctr">
              <a:lnSpc>
                <a:spcPts val="2160"/>
              </a:lnSpc>
            </a:pPr>
            <a:endParaRPr lang="en-US" sz="1800">
              <a:solidFill>
                <a:srgbClr val="E9E8E9">
                  <a:alpha val="60000"/>
                </a:srgbClr>
              </a:solidFill>
              <a:latin typeface="Cy Grotesk Grand"/>
            </a:endParaRPr>
          </a:p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E9E8E9">
                    <a:alpha val="60000"/>
                  </a:srgbClr>
                </a:solidFill>
                <a:latin typeface="Cy Grotesk Grand"/>
              </a:rPr>
              <a:t>Mesmo sendo um esporte virtual que ganhou forte comunidade, existem poucas oportunidades de participação física de platéia.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9742" y="-577216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36352" y="6199494"/>
            <a:ext cx="1010866" cy="10108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247218" y="7210360"/>
            <a:ext cx="1010866" cy="2065774"/>
            <a:chOff x="0" y="0"/>
            <a:chExt cx="812800" cy="1661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661013"/>
            </a:xfrm>
            <a:custGeom>
              <a:avLst/>
              <a:gdLst/>
              <a:ahLst/>
              <a:cxnLst/>
              <a:rect l="l" t="t" r="r" b="b"/>
              <a:pathLst>
                <a:path w="812800" h="1661013">
                  <a:moveTo>
                    <a:pt x="0" y="0"/>
                  </a:moveTo>
                  <a:lnTo>
                    <a:pt x="812800" y="0"/>
                  </a:lnTo>
                  <a:lnTo>
                    <a:pt x="812800" y="1661013"/>
                  </a:lnTo>
                  <a:lnTo>
                    <a:pt x="0" y="1661013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680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8084" y="6199494"/>
            <a:ext cx="1010866" cy="10108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8084" y="9276134"/>
            <a:ext cx="1010866" cy="10108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236352" y="9276134"/>
            <a:ext cx="1010866" cy="10108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547777" y="1028700"/>
            <a:ext cx="7632954" cy="8229600"/>
          </a:xfrm>
          <a:custGeom>
            <a:avLst/>
            <a:gdLst/>
            <a:ahLst/>
            <a:cxnLst/>
            <a:rect l="l" t="t" r="r" b="b"/>
            <a:pathLst>
              <a:path w="7632954" h="8229600">
                <a:moveTo>
                  <a:pt x="0" y="0"/>
                </a:moveTo>
                <a:lnTo>
                  <a:pt x="7632954" y="0"/>
                </a:lnTo>
                <a:lnTo>
                  <a:pt x="7632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4758890"/>
            <a:ext cx="8115300" cy="3510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Não é fácil lidar com a diferença entre realidade X ideial para um projeto. </a:t>
            </a:r>
          </a:p>
          <a:p>
            <a:pPr algn="l">
              <a:lnSpc>
                <a:spcPts val="3999"/>
              </a:lnSpc>
            </a:pPr>
            <a:endParaRPr lang="en-US" sz="2499">
              <a:solidFill>
                <a:srgbClr val="E9E8E9"/>
              </a:solidFill>
              <a:latin typeface="Cy Grotesk Grand"/>
            </a:endParaRPr>
          </a:p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E9E8E9"/>
                </a:solidFill>
                <a:latin typeface="Cy Grotesk Grand"/>
              </a:rPr>
              <a:t>Contudo, com conhecimento prático, é possível ter novas soluções para problemas já conhecidos - e economizar sem perder performance.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1710001"/>
            <a:ext cx="10711428" cy="255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9000" spc="-117">
                <a:solidFill>
                  <a:srgbClr val="00FF12"/>
                </a:solidFill>
                <a:latin typeface="Arcade Gamer"/>
              </a:rPr>
              <a:t>CONTRUINDO</a:t>
            </a:r>
          </a:p>
          <a:p>
            <a:pPr algn="l">
              <a:lnSpc>
                <a:spcPts val="9630"/>
              </a:lnSpc>
            </a:pPr>
            <a:r>
              <a:rPr lang="en-US" sz="9000" spc="-117">
                <a:solidFill>
                  <a:srgbClr val="00FF12"/>
                </a:solidFill>
                <a:latin typeface="Arcade Gamer"/>
              </a:rPr>
              <a:t>O NOSSO MVP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3193339"/>
            <a:ext cx="3801503" cy="5267855"/>
            <a:chOff x="0" y="0"/>
            <a:chExt cx="4734560" cy="6560820"/>
          </a:xfrm>
        </p:grpSpPr>
        <p:sp>
          <p:nvSpPr>
            <p:cNvPr id="4" name="Freeform 4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77685" r="-7768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322034" y="3193339"/>
            <a:ext cx="3801503" cy="5267855"/>
            <a:chOff x="0" y="0"/>
            <a:chExt cx="4734560" cy="6560820"/>
          </a:xfrm>
        </p:grpSpPr>
        <p:sp>
          <p:nvSpPr>
            <p:cNvPr id="16" name="Freeform 16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1E1E1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00FF12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21823" r="-21823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FF105F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236352" y="6199494"/>
            <a:ext cx="3032598" cy="4087506"/>
            <a:chOff x="0" y="0"/>
            <a:chExt cx="4043464" cy="5450008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347821" cy="134782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105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347821" y="1347821"/>
              <a:ext cx="1347821" cy="2754366"/>
              <a:chOff x="0" y="0"/>
              <a:chExt cx="812800" cy="166101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166101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66101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661013"/>
                    </a:lnTo>
                    <a:lnTo>
                      <a:pt x="0" y="1661013"/>
                    </a:lnTo>
                    <a:close/>
                  </a:path>
                </a:pathLst>
              </a:custGeom>
              <a:solidFill>
                <a:srgbClr val="FF105F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19050"/>
                <a:ext cx="812800" cy="16800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2695643" y="0"/>
              <a:ext cx="1347821" cy="1347821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105F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695643" y="4102187"/>
              <a:ext cx="1347821" cy="1347821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105F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0" y="4102187"/>
              <a:ext cx="1347821" cy="1347821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105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09"/>
                  </a:lnSpc>
                </a:pPr>
                <a:endParaRPr/>
              </a:p>
            </p:txBody>
          </p:sp>
        </p:grpSp>
      </p:grpSp>
      <p:sp>
        <p:nvSpPr>
          <p:cNvPr id="43" name="Freeform 43"/>
          <p:cNvSpPr/>
          <p:nvPr/>
        </p:nvSpPr>
        <p:spPr>
          <a:xfrm>
            <a:off x="14825988" y="1028700"/>
            <a:ext cx="2433312" cy="606421"/>
          </a:xfrm>
          <a:custGeom>
            <a:avLst/>
            <a:gdLst/>
            <a:ahLst/>
            <a:cxnLst/>
            <a:rect l="l" t="t" r="r" b="b"/>
            <a:pathLst>
              <a:path w="2433312" h="606421">
                <a:moveTo>
                  <a:pt x="0" y="0"/>
                </a:moveTo>
                <a:lnTo>
                  <a:pt x="2433312" y="0"/>
                </a:lnTo>
                <a:lnTo>
                  <a:pt x="2433312" y="606421"/>
                </a:lnTo>
                <a:lnTo>
                  <a:pt x="0" y="6064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5"/>
          <p:cNvGrpSpPr/>
          <p:nvPr/>
        </p:nvGrpSpPr>
        <p:grpSpPr>
          <a:xfrm rot="-5400000">
            <a:off x="4450760" y="3935084"/>
            <a:ext cx="5250717" cy="3801503"/>
            <a:chOff x="0" y="0"/>
            <a:chExt cx="1845053" cy="133581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845053" cy="1335813"/>
            </a:xfrm>
            <a:custGeom>
              <a:avLst/>
              <a:gdLst/>
              <a:ahLst/>
              <a:cxnLst/>
              <a:rect l="l" t="t" r="r" b="b"/>
              <a:pathLst>
                <a:path w="1845053" h="1335813">
                  <a:moveTo>
                    <a:pt x="75197" y="0"/>
                  </a:moveTo>
                  <a:lnTo>
                    <a:pt x="1769856" y="0"/>
                  </a:lnTo>
                  <a:cubicBezTo>
                    <a:pt x="1811386" y="0"/>
                    <a:pt x="1845053" y="33667"/>
                    <a:pt x="1845053" y="75197"/>
                  </a:cubicBezTo>
                  <a:lnTo>
                    <a:pt x="1845053" y="1260616"/>
                  </a:lnTo>
                  <a:cubicBezTo>
                    <a:pt x="1845053" y="1302146"/>
                    <a:pt x="1811386" y="1335813"/>
                    <a:pt x="1769856" y="1335813"/>
                  </a:cubicBezTo>
                  <a:lnTo>
                    <a:pt x="75197" y="1335813"/>
                  </a:lnTo>
                  <a:cubicBezTo>
                    <a:pt x="33667" y="1335813"/>
                    <a:pt x="0" y="1302146"/>
                    <a:pt x="0" y="1260616"/>
                  </a:cubicBezTo>
                  <a:lnTo>
                    <a:pt x="0" y="75197"/>
                  </a:lnTo>
                  <a:cubicBezTo>
                    <a:pt x="0" y="33667"/>
                    <a:pt x="33667" y="0"/>
                    <a:pt x="751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845053" cy="1373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5400000">
            <a:off x="12808505" y="3935084"/>
            <a:ext cx="5250717" cy="3801503"/>
            <a:chOff x="0" y="0"/>
            <a:chExt cx="1845053" cy="133581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845053" cy="1335813"/>
            </a:xfrm>
            <a:custGeom>
              <a:avLst/>
              <a:gdLst/>
              <a:ahLst/>
              <a:cxnLst/>
              <a:rect l="l" t="t" r="r" b="b"/>
              <a:pathLst>
                <a:path w="1845053" h="1335813">
                  <a:moveTo>
                    <a:pt x="75197" y="0"/>
                  </a:moveTo>
                  <a:lnTo>
                    <a:pt x="1769856" y="0"/>
                  </a:lnTo>
                  <a:cubicBezTo>
                    <a:pt x="1811386" y="0"/>
                    <a:pt x="1845053" y="33667"/>
                    <a:pt x="1845053" y="75197"/>
                  </a:cubicBezTo>
                  <a:lnTo>
                    <a:pt x="1845053" y="1260616"/>
                  </a:lnTo>
                  <a:cubicBezTo>
                    <a:pt x="1845053" y="1302146"/>
                    <a:pt x="1811386" y="1335813"/>
                    <a:pt x="1769856" y="1335813"/>
                  </a:cubicBezTo>
                  <a:lnTo>
                    <a:pt x="75197" y="1335813"/>
                  </a:lnTo>
                  <a:cubicBezTo>
                    <a:pt x="33667" y="1335813"/>
                    <a:pt x="0" y="1302146"/>
                    <a:pt x="0" y="1260616"/>
                  </a:cubicBezTo>
                  <a:lnTo>
                    <a:pt x="0" y="75197"/>
                  </a:lnTo>
                  <a:cubicBezTo>
                    <a:pt x="0" y="33667"/>
                    <a:pt x="33667" y="0"/>
                    <a:pt x="751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1845053" cy="13739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9"/>
                </a:lnSpc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149524" y="1903448"/>
            <a:ext cx="16613993" cy="10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3"/>
              </a:lnSpc>
            </a:pPr>
            <a:r>
              <a:rPr lang="en-US" sz="6741" spc="-87">
                <a:solidFill>
                  <a:srgbClr val="FF105F"/>
                </a:solidFill>
                <a:latin typeface="Arcade Gamer"/>
              </a:rPr>
              <a:t>BENCHMARK DE SUCESSO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28700" y="8867956"/>
            <a:ext cx="3993517" cy="408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5"/>
              </a:lnSpc>
            </a:pPr>
            <a:r>
              <a:rPr lang="en-US" sz="2799" spc="-36">
                <a:solidFill>
                  <a:srgbClr val="E9E8E9"/>
                </a:solidFill>
                <a:latin typeface="Arcade Gamer"/>
              </a:rPr>
              <a:t>///2023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639352" y="3470431"/>
            <a:ext cx="284657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y Grotesk Grand Bold"/>
              </a:rPr>
              <a:t>Cartola FC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997097" y="3470431"/>
            <a:ext cx="284657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y Grotesk Grand Bold"/>
              </a:rPr>
              <a:t>Strafe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639352" y="4095931"/>
            <a:ext cx="2806383" cy="3676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160"/>
              </a:lnSpc>
              <a:buFont typeface="Arial"/>
              <a:buChar char="•"/>
            </a:pPr>
            <a:r>
              <a:rPr lang="en-US" sz="1800" spc="-16">
                <a:solidFill>
                  <a:srgbClr val="000000"/>
                </a:solidFill>
                <a:latin typeface="Arcade Gamer"/>
              </a:rPr>
              <a:t>consolidado no nicho futebolístico</a:t>
            </a:r>
          </a:p>
          <a:p>
            <a:pPr algn="l">
              <a:lnSpc>
                <a:spcPts val="2280"/>
              </a:lnSpc>
            </a:pPr>
            <a:endParaRPr lang="en-US" sz="1800" spc="-16">
              <a:solidFill>
                <a:srgbClr val="000000"/>
              </a:solidFill>
              <a:latin typeface="Arcade Gamer"/>
            </a:endParaRPr>
          </a:p>
          <a:p>
            <a:pPr marL="410211" lvl="1" indent="-205106" algn="l">
              <a:lnSpc>
                <a:spcPts val="2280"/>
              </a:lnSpc>
              <a:buFont typeface="Arial"/>
              <a:buChar char="•"/>
            </a:pPr>
            <a:r>
              <a:rPr lang="en-US" sz="1900" spc="-17">
                <a:solidFill>
                  <a:srgbClr val="000000"/>
                </a:solidFill>
                <a:latin typeface="Arcade Gamer"/>
              </a:rPr>
              <a:t> jogabilidade e construção similar</a:t>
            </a:r>
          </a:p>
          <a:p>
            <a:pPr algn="l">
              <a:lnSpc>
                <a:spcPts val="2280"/>
              </a:lnSpc>
            </a:pPr>
            <a:endParaRPr lang="en-US" sz="1900" spc="-17">
              <a:solidFill>
                <a:srgbClr val="000000"/>
              </a:solidFill>
              <a:latin typeface="Arcade Gamer"/>
            </a:endParaRPr>
          </a:p>
          <a:p>
            <a:pPr marL="410211" lvl="1" indent="-205106" algn="l">
              <a:lnSpc>
                <a:spcPts val="2280"/>
              </a:lnSpc>
              <a:buFont typeface="Arial"/>
              <a:buChar char="•"/>
            </a:pPr>
            <a:r>
              <a:rPr lang="en-US" sz="1900" spc="-17">
                <a:solidFill>
                  <a:srgbClr val="000000"/>
                </a:solidFill>
                <a:latin typeface="Arcade Gamer"/>
              </a:rPr>
              <a:t>sucesso no brasil, mais de 4 milhões de jogadores ativos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997097" y="4095931"/>
            <a:ext cx="2846577" cy="24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160"/>
              </a:lnSpc>
              <a:buFont typeface="Arial"/>
              <a:buChar char="•"/>
            </a:pPr>
            <a:r>
              <a:rPr lang="en-US" sz="1800" spc="-16">
                <a:solidFill>
                  <a:srgbClr val="000000"/>
                </a:solidFill>
                <a:latin typeface="Arcade Gamer"/>
              </a:rPr>
              <a:t>notícias estruturadas</a:t>
            </a:r>
          </a:p>
          <a:p>
            <a:pPr algn="l">
              <a:lnSpc>
                <a:spcPts val="2160"/>
              </a:lnSpc>
            </a:pPr>
            <a:endParaRPr lang="en-US" sz="1800" spc="-16">
              <a:solidFill>
                <a:srgbClr val="000000"/>
              </a:solidFill>
              <a:latin typeface="Arcade Gamer"/>
            </a:endParaRPr>
          </a:p>
          <a:p>
            <a:pPr marL="388622" lvl="1" indent="-194311" algn="l">
              <a:lnSpc>
                <a:spcPts val="2160"/>
              </a:lnSpc>
              <a:buFont typeface="Arial"/>
              <a:buChar char="•"/>
            </a:pPr>
            <a:r>
              <a:rPr lang="en-US" sz="1800" spc="-16">
                <a:solidFill>
                  <a:srgbClr val="000000"/>
                </a:solidFill>
                <a:latin typeface="Arcade Gamer"/>
              </a:rPr>
              <a:t>referência em análises</a:t>
            </a:r>
          </a:p>
          <a:p>
            <a:pPr algn="l">
              <a:lnSpc>
                <a:spcPts val="2160"/>
              </a:lnSpc>
            </a:pPr>
            <a:endParaRPr lang="en-US" sz="1800" spc="-16">
              <a:solidFill>
                <a:srgbClr val="000000"/>
              </a:solidFill>
              <a:latin typeface="Arcade Gamer"/>
            </a:endParaRPr>
          </a:p>
          <a:p>
            <a:pPr marL="388622" lvl="1" indent="-194311" algn="l">
              <a:lnSpc>
                <a:spcPts val="2160"/>
              </a:lnSpc>
              <a:buFont typeface="Arial"/>
              <a:buChar char="•"/>
            </a:pPr>
            <a:r>
              <a:rPr lang="en-US" sz="1800" spc="-16">
                <a:solidFill>
                  <a:srgbClr val="000000"/>
                </a:solidFill>
                <a:latin typeface="Arcade Gamer"/>
              </a:rPr>
              <a:t>plataforma de várias comunidades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06" b="-79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44313" y="4747641"/>
            <a:ext cx="22580277" cy="4510659"/>
            <a:chOff x="0" y="0"/>
            <a:chExt cx="5947069" cy="11879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47069" cy="1187992"/>
            </a:xfrm>
            <a:custGeom>
              <a:avLst/>
              <a:gdLst/>
              <a:ahLst/>
              <a:cxnLst/>
              <a:rect l="l" t="t" r="r" b="b"/>
              <a:pathLst>
                <a:path w="5947069" h="1187992">
                  <a:moveTo>
                    <a:pt x="17486" y="0"/>
                  </a:moveTo>
                  <a:lnTo>
                    <a:pt x="5929583" y="0"/>
                  </a:lnTo>
                  <a:cubicBezTo>
                    <a:pt x="5939240" y="0"/>
                    <a:pt x="5947069" y="7829"/>
                    <a:pt x="5947069" y="17486"/>
                  </a:cubicBezTo>
                  <a:lnTo>
                    <a:pt x="5947069" y="1170506"/>
                  </a:lnTo>
                  <a:cubicBezTo>
                    <a:pt x="5947069" y="1180164"/>
                    <a:pt x="5939240" y="1187992"/>
                    <a:pt x="5929583" y="1187992"/>
                  </a:cubicBezTo>
                  <a:lnTo>
                    <a:pt x="17486" y="1187992"/>
                  </a:lnTo>
                  <a:cubicBezTo>
                    <a:pt x="7829" y="1187992"/>
                    <a:pt x="0" y="1180164"/>
                    <a:pt x="0" y="1170506"/>
                  </a:cubicBezTo>
                  <a:lnTo>
                    <a:pt x="0" y="17486"/>
                  </a:lnTo>
                  <a:cubicBezTo>
                    <a:pt x="0" y="7829"/>
                    <a:pt x="7829" y="0"/>
                    <a:pt x="17486" y="0"/>
                  </a:cubicBezTo>
                  <a:close/>
                </a:path>
              </a:pathLst>
            </a:custGeom>
            <a:solidFill>
              <a:srgbClr val="010101"/>
            </a:solidFill>
            <a:ln w="19050" cap="rnd">
              <a:solidFill>
                <a:srgbClr val="FF105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947069" cy="12070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23950" y="5210466"/>
            <a:ext cx="488355" cy="539618"/>
          </a:xfrm>
          <a:custGeom>
            <a:avLst/>
            <a:gdLst/>
            <a:ahLst/>
            <a:cxnLst/>
            <a:rect l="l" t="t" r="r" b="b"/>
            <a:pathLst>
              <a:path w="488355" h="539618">
                <a:moveTo>
                  <a:pt x="0" y="0"/>
                </a:moveTo>
                <a:lnTo>
                  <a:pt x="488355" y="0"/>
                </a:lnTo>
                <a:lnTo>
                  <a:pt x="488355" y="539619"/>
                </a:lnTo>
                <a:lnTo>
                  <a:pt x="0" y="539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1198991" y="6095139"/>
            <a:ext cx="338273" cy="400970"/>
          </a:xfrm>
          <a:custGeom>
            <a:avLst/>
            <a:gdLst/>
            <a:ahLst/>
            <a:cxnLst/>
            <a:rect l="l" t="t" r="r" b="b"/>
            <a:pathLst>
              <a:path w="338273" h="400970">
                <a:moveTo>
                  <a:pt x="0" y="0"/>
                </a:moveTo>
                <a:lnTo>
                  <a:pt x="338273" y="0"/>
                </a:lnTo>
                <a:lnTo>
                  <a:pt x="338273" y="400969"/>
                </a:lnTo>
                <a:lnTo>
                  <a:pt x="0" y="400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2525" y="6841163"/>
            <a:ext cx="484080" cy="467137"/>
          </a:xfrm>
          <a:custGeom>
            <a:avLst/>
            <a:gdLst/>
            <a:ahLst/>
            <a:cxnLst/>
            <a:rect l="l" t="t" r="r" b="b"/>
            <a:pathLst>
              <a:path w="484080" h="467137">
                <a:moveTo>
                  <a:pt x="0" y="0"/>
                </a:moveTo>
                <a:lnTo>
                  <a:pt x="484080" y="0"/>
                </a:lnTo>
                <a:lnTo>
                  <a:pt x="484080" y="467137"/>
                </a:lnTo>
                <a:lnTo>
                  <a:pt x="0" y="4671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8948" y="7582691"/>
            <a:ext cx="453356" cy="429498"/>
          </a:xfrm>
          <a:custGeom>
            <a:avLst/>
            <a:gdLst/>
            <a:ahLst/>
            <a:cxnLst/>
            <a:rect l="l" t="t" r="r" b="b"/>
            <a:pathLst>
              <a:path w="453356" h="429498">
                <a:moveTo>
                  <a:pt x="0" y="0"/>
                </a:moveTo>
                <a:lnTo>
                  <a:pt x="453357" y="0"/>
                </a:lnTo>
                <a:lnTo>
                  <a:pt x="453357" y="429498"/>
                </a:lnTo>
                <a:lnTo>
                  <a:pt x="0" y="4294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3315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9109" y="8335166"/>
            <a:ext cx="363570" cy="417297"/>
          </a:xfrm>
          <a:custGeom>
            <a:avLst/>
            <a:gdLst/>
            <a:ahLst/>
            <a:cxnLst/>
            <a:rect l="l" t="t" r="r" b="b"/>
            <a:pathLst>
              <a:path w="363570" h="417297">
                <a:moveTo>
                  <a:pt x="0" y="0"/>
                </a:moveTo>
                <a:lnTo>
                  <a:pt x="363570" y="0"/>
                </a:lnTo>
                <a:lnTo>
                  <a:pt x="363570" y="417297"/>
                </a:lnTo>
                <a:lnTo>
                  <a:pt x="0" y="4172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1028700"/>
            <a:ext cx="2521147" cy="504229"/>
          </a:xfrm>
          <a:custGeom>
            <a:avLst/>
            <a:gdLst/>
            <a:ahLst/>
            <a:cxnLst/>
            <a:rect l="l" t="t" r="r" b="b"/>
            <a:pathLst>
              <a:path w="2521147" h="504229">
                <a:moveTo>
                  <a:pt x="0" y="0"/>
                </a:moveTo>
                <a:lnTo>
                  <a:pt x="2521147" y="0"/>
                </a:lnTo>
                <a:lnTo>
                  <a:pt x="2521147" y="504229"/>
                </a:lnTo>
                <a:lnTo>
                  <a:pt x="0" y="5042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383075" y="928429"/>
            <a:ext cx="9942218" cy="9942218"/>
          </a:xfrm>
          <a:custGeom>
            <a:avLst/>
            <a:gdLst/>
            <a:ahLst/>
            <a:cxnLst/>
            <a:rect l="l" t="t" r="r" b="b"/>
            <a:pathLst>
              <a:path w="9942218" h="9942218">
                <a:moveTo>
                  <a:pt x="0" y="0"/>
                </a:moveTo>
                <a:lnTo>
                  <a:pt x="9942218" y="0"/>
                </a:lnTo>
                <a:lnTo>
                  <a:pt x="9942218" y="9942217"/>
                </a:lnTo>
                <a:lnTo>
                  <a:pt x="0" y="99422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2044910"/>
            <a:ext cx="13565289" cy="2038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-84">
                <a:solidFill>
                  <a:srgbClr val="00FF12"/>
                </a:solidFill>
                <a:latin typeface="Arcade Gamer"/>
              </a:rPr>
              <a:t>PORQUE ESCOLHEMOS O LOL PARA COMEÇAR?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9644" y="5251675"/>
            <a:ext cx="1303459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60">
                <a:solidFill>
                  <a:srgbClr val="E9E8E9"/>
                </a:solidFill>
                <a:latin typeface="Cy Grotesk Grand"/>
              </a:rPr>
              <a:t>Game popular há mais de 10 anos e com jogadores engajados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19644" y="6012371"/>
            <a:ext cx="10968034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60">
                <a:solidFill>
                  <a:srgbClr val="E9E8E9"/>
                </a:solidFill>
                <a:latin typeface="Cy Grotesk Grand"/>
              </a:rPr>
              <a:t>Dados  com estatísticas bem definidas e facilmente coletáveis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19644" y="6774371"/>
            <a:ext cx="11262545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60">
                <a:solidFill>
                  <a:srgbClr val="E9E8E9"/>
                </a:solidFill>
                <a:latin typeface="Cy Grotesk Grand"/>
              </a:rPr>
              <a:t>Jogos com alto faturamento anual e trasmídia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9644" y="7535066"/>
            <a:ext cx="952843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60">
                <a:solidFill>
                  <a:srgbClr val="E9E8E9"/>
                </a:solidFill>
                <a:latin typeface="Cy Grotesk Grand"/>
              </a:rPr>
              <a:t>Uma das 5 maiores comunidades no Brasil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19644" y="8106566"/>
            <a:ext cx="8326181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 spc="60">
                <a:solidFill>
                  <a:srgbClr val="E9E8E9"/>
                </a:solidFill>
                <a:latin typeface="Cy Grotesk Grand"/>
              </a:rPr>
              <a:t>Calendários de eventos recorrentes previsível, com 37 eventos e 14 temporadas ao todo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43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4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AI-SPORT 4</dc:title>
  <cp:revision>17</cp:revision>
  <dcterms:created xsi:type="dcterms:W3CDTF">2006-08-16T00:00:00Z</dcterms:created>
  <dcterms:modified xsi:type="dcterms:W3CDTF">2024-05-28T00:25:44Z</dcterms:modified>
  <dc:identifier>DAGExeRG3gI</dc:identifier>
</cp:coreProperties>
</file>